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76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67250" y="12684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76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7250" y="3592513"/>
            <a:ext cx="4038600" cy="21717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54B59-F8BB-47FB-8034-CE16568DFA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E05FA-BF64-498C-8654-0C1A32AB67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mailto:lgg@cs.ntust.edu.tw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8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zh-TW" altLang="en-US" dirty="0" smtClean="0"/>
              <a:t>知識經濟就是將知識轉化為金錢利潤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76250" y="1268412"/>
            <a:ext cx="8229600" cy="5112915"/>
          </a:xfrm>
        </p:spPr>
        <p:txBody>
          <a:bodyPr/>
          <a:lstStyle/>
          <a:p>
            <a:r>
              <a:rPr lang="zh-TW" altLang="en-US" dirty="0" smtClean="0"/>
              <a:t>台積電董事長張忠謀表示，台灣需要轉型、進步，就要發展知識經濟，而知識經濟的意義就是將知識轉化為金錢、利潤。 </a:t>
            </a:r>
            <a:endParaRPr lang="en-US" altLang="zh-TW" dirty="0" smtClean="0"/>
          </a:p>
          <a:p>
            <a:r>
              <a:rPr lang="zh-TW" altLang="en-US" dirty="0" smtClean="0"/>
              <a:t>什麼叫知識經濟？一般的解釋都是「基於知識的經濟」，這個說法雖然也對，但並不完全，事實上，知識經濟的重點就是能將知識轉化為金錢、利潤。</a:t>
            </a:r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49BD2-5C4C-40A0-815C-E6EC52467F01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pic>
        <p:nvPicPr>
          <p:cNvPr id="1026" name="Picture 2" descr="C:\Users\USER\Pictures\snapshot201202271659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437112"/>
            <a:ext cx="2628800" cy="19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0DF25-7E91-4524-AC34-FE791B99F3BC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47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知識經濟時代的生產要素</a:t>
            </a:r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628650" y="57023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74564" name="Freeform 4"/>
          <p:cNvSpPr>
            <a:spLocks/>
          </p:cNvSpPr>
          <p:nvPr/>
        </p:nvSpPr>
        <p:spPr bwMode="auto">
          <a:xfrm>
            <a:off x="1695450" y="3206750"/>
            <a:ext cx="3221038" cy="2651125"/>
          </a:xfrm>
          <a:custGeom>
            <a:avLst/>
            <a:gdLst>
              <a:gd name="T0" fmla="*/ 0 w 2029"/>
              <a:gd name="T1" fmla="*/ 2147483647 h 1670"/>
              <a:gd name="T2" fmla="*/ 2147483647 w 2029"/>
              <a:gd name="T3" fmla="*/ 0 h 1670"/>
              <a:gd name="T4" fmla="*/ 2147483647 w 2029"/>
              <a:gd name="T5" fmla="*/ 2147483647 h 1670"/>
              <a:gd name="T6" fmla="*/ 2147483647 w 2029"/>
              <a:gd name="T7" fmla="*/ 2147483647 h 1670"/>
              <a:gd name="T8" fmla="*/ 0 w 2029"/>
              <a:gd name="T9" fmla="*/ 2147483647 h 1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9"/>
              <a:gd name="T16" fmla="*/ 0 h 1670"/>
              <a:gd name="T17" fmla="*/ 2029 w 2029"/>
              <a:gd name="T18" fmla="*/ 1670 h 1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9" h="1670">
                <a:moveTo>
                  <a:pt x="0" y="424"/>
                </a:moveTo>
                <a:lnTo>
                  <a:pt x="1751" y="0"/>
                </a:lnTo>
                <a:lnTo>
                  <a:pt x="2028" y="415"/>
                </a:lnTo>
                <a:lnTo>
                  <a:pt x="1751" y="1669"/>
                </a:lnTo>
                <a:lnTo>
                  <a:pt x="0" y="424"/>
                </a:lnTo>
              </a:path>
            </a:pathLst>
          </a:custGeom>
          <a:solidFill>
            <a:srgbClr val="00FF00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65" name="Freeform 5"/>
          <p:cNvSpPr>
            <a:spLocks/>
          </p:cNvSpPr>
          <p:nvPr/>
        </p:nvSpPr>
        <p:spPr bwMode="auto">
          <a:xfrm>
            <a:off x="2095500" y="1816100"/>
            <a:ext cx="3354388" cy="3225800"/>
          </a:xfrm>
          <a:custGeom>
            <a:avLst/>
            <a:gdLst>
              <a:gd name="T0" fmla="*/ 0 w 2113"/>
              <a:gd name="T1" fmla="*/ 2147483647 h 2032"/>
              <a:gd name="T2" fmla="*/ 2147483647 w 2113"/>
              <a:gd name="T3" fmla="*/ 2147483647 h 2032"/>
              <a:gd name="T4" fmla="*/ 2147483647 w 2113"/>
              <a:gd name="T5" fmla="*/ 0 h 2032"/>
              <a:gd name="T6" fmla="*/ 2147483647 w 2113"/>
              <a:gd name="T7" fmla="*/ 2147483647 h 2032"/>
              <a:gd name="T8" fmla="*/ 2147483647 w 2113"/>
              <a:gd name="T9" fmla="*/ 2147483647 h 2032"/>
              <a:gd name="T10" fmla="*/ 0 w 2113"/>
              <a:gd name="T11" fmla="*/ 2147483647 h 20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13"/>
              <a:gd name="T19" fmla="*/ 0 h 2032"/>
              <a:gd name="T20" fmla="*/ 2113 w 2113"/>
              <a:gd name="T21" fmla="*/ 2032 h 20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13" h="2032">
                <a:moveTo>
                  <a:pt x="0" y="1302"/>
                </a:moveTo>
                <a:lnTo>
                  <a:pt x="144" y="1156"/>
                </a:lnTo>
                <a:lnTo>
                  <a:pt x="1488" y="0"/>
                </a:lnTo>
                <a:lnTo>
                  <a:pt x="2112" y="1302"/>
                </a:lnTo>
                <a:lnTo>
                  <a:pt x="1488" y="2031"/>
                </a:lnTo>
                <a:lnTo>
                  <a:pt x="0" y="1302"/>
                </a:lnTo>
              </a:path>
            </a:pathLst>
          </a:custGeom>
          <a:solidFill>
            <a:schemeClr val="accent1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66" name="Freeform 6"/>
          <p:cNvSpPr>
            <a:spLocks/>
          </p:cNvSpPr>
          <p:nvPr/>
        </p:nvSpPr>
        <p:spPr bwMode="auto">
          <a:xfrm>
            <a:off x="2971800" y="2349500"/>
            <a:ext cx="5068888" cy="2181225"/>
          </a:xfrm>
          <a:custGeom>
            <a:avLst/>
            <a:gdLst>
              <a:gd name="T0" fmla="*/ 0 w 3193"/>
              <a:gd name="T1" fmla="*/ 2147483647 h 1374"/>
              <a:gd name="T2" fmla="*/ 2147483647 w 3193"/>
              <a:gd name="T3" fmla="*/ 0 h 1374"/>
              <a:gd name="T4" fmla="*/ 2147483647 w 3193"/>
              <a:gd name="T5" fmla="*/ 2147483647 h 1374"/>
              <a:gd name="T6" fmla="*/ 2147483647 w 3193"/>
              <a:gd name="T7" fmla="*/ 2147483647 h 1374"/>
              <a:gd name="T8" fmla="*/ 0 w 3193"/>
              <a:gd name="T9" fmla="*/ 2147483647 h 13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93"/>
              <a:gd name="T16" fmla="*/ 0 h 1374"/>
              <a:gd name="T17" fmla="*/ 3193 w 3193"/>
              <a:gd name="T18" fmla="*/ 1374 h 13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93" h="1374">
                <a:moveTo>
                  <a:pt x="0" y="975"/>
                </a:moveTo>
                <a:lnTo>
                  <a:pt x="946" y="0"/>
                </a:lnTo>
                <a:lnTo>
                  <a:pt x="3192" y="975"/>
                </a:lnTo>
                <a:lnTo>
                  <a:pt x="946" y="1373"/>
                </a:lnTo>
                <a:lnTo>
                  <a:pt x="0" y="975"/>
                </a:lnTo>
              </a:path>
            </a:pathLst>
          </a:custGeom>
          <a:solidFill>
            <a:srgbClr val="FF3399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67" name="Rectangle 7"/>
          <p:cNvSpPr>
            <a:spLocks noChangeArrowheads="1"/>
          </p:cNvSpPr>
          <p:nvPr/>
        </p:nvSpPr>
        <p:spPr bwMode="auto">
          <a:xfrm>
            <a:off x="3357563" y="1538288"/>
            <a:ext cx="9842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Capital</a:t>
            </a:r>
          </a:p>
        </p:txBody>
      </p:sp>
      <p:sp>
        <p:nvSpPr>
          <p:cNvPr id="1474568" name="Rectangle 8"/>
          <p:cNvSpPr>
            <a:spLocks noChangeArrowheads="1"/>
          </p:cNvSpPr>
          <p:nvPr/>
        </p:nvSpPr>
        <p:spPr bwMode="auto">
          <a:xfrm>
            <a:off x="4591050" y="5727700"/>
            <a:ext cx="7604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Land</a:t>
            </a:r>
          </a:p>
        </p:txBody>
      </p:sp>
      <p:sp>
        <p:nvSpPr>
          <p:cNvPr id="1474569" name="Rectangle 9"/>
          <p:cNvSpPr>
            <a:spLocks noChangeArrowheads="1"/>
          </p:cNvSpPr>
          <p:nvPr/>
        </p:nvSpPr>
        <p:spPr bwMode="auto">
          <a:xfrm>
            <a:off x="471488" y="3532188"/>
            <a:ext cx="85883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Labor</a:t>
            </a:r>
          </a:p>
        </p:txBody>
      </p:sp>
      <p:sp>
        <p:nvSpPr>
          <p:cNvPr id="1474570" name="Rectangle 10"/>
          <p:cNvSpPr>
            <a:spLocks noChangeArrowheads="1"/>
          </p:cNvSpPr>
          <p:nvPr/>
        </p:nvSpPr>
        <p:spPr bwMode="auto">
          <a:xfrm>
            <a:off x="7502525" y="3989388"/>
            <a:ext cx="10668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Intellect</a:t>
            </a:r>
          </a:p>
        </p:txBody>
      </p:sp>
      <p:sp>
        <p:nvSpPr>
          <p:cNvPr id="50188" name="Line 11"/>
          <p:cNvSpPr>
            <a:spLocks noChangeShapeType="1"/>
          </p:cNvSpPr>
          <p:nvPr/>
        </p:nvSpPr>
        <p:spPr bwMode="auto">
          <a:xfrm>
            <a:off x="552450" y="3892550"/>
            <a:ext cx="79438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0189" name="Line 12"/>
          <p:cNvSpPr>
            <a:spLocks noChangeShapeType="1"/>
          </p:cNvSpPr>
          <p:nvPr/>
        </p:nvSpPr>
        <p:spPr bwMode="auto">
          <a:xfrm>
            <a:off x="4438650" y="1622425"/>
            <a:ext cx="0" cy="451802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74573" name="Rectangle 13"/>
          <p:cNvSpPr>
            <a:spLocks noChangeArrowheads="1"/>
          </p:cNvSpPr>
          <p:nvPr/>
        </p:nvSpPr>
        <p:spPr bwMode="auto">
          <a:xfrm>
            <a:off x="4641850" y="3355975"/>
            <a:ext cx="18796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Knowledge</a:t>
            </a:r>
          </a:p>
        </p:txBody>
      </p:sp>
      <p:sp>
        <p:nvSpPr>
          <p:cNvPr id="1474574" name="Rectangle 14"/>
          <p:cNvSpPr>
            <a:spLocks noChangeArrowheads="1"/>
          </p:cNvSpPr>
          <p:nvPr/>
        </p:nvSpPr>
        <p:spPr bwMode="auto">
          <a:xfrm rot="19020000">
            <a:off x="2786063" y="2790825"/>
            <a:ext cx="1292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Industrial</a:t>
            </a:r>
          </a:p>
        </p:txBody>
      </p:sp>
      <p:sp>
        <p:nvSpPr>
          <p:cNvPr id="50192" name="Freeform 15"/>
          <p:cNvSpPr>
            <a:spLocks/>
          </p:cNvSpPr>
          <p:nvPr/>
        </p:nvSpPr>
        <p:spPr bwMode="auto">
          <a:xfrm>
            <a:off x="1695450" y="3187700"/>
            <a:ext cx="3221038" cy="2651125"/>
          </a:xfrm>
          <a:custGeom>
            <a:avLst/>
            <a:gdLst>
              <a:gd name="T0" fmla="*/ 0 w 2029"/>
              <a:gd name="T1" fmla="*/ 2147483647 h 1670"/>
              <a:gd name="T2" fmla="*/ 2147483647 w 2029"/>
              <a:gd name="T3" fmla="*/ 0 h 1670"/>
              <a:gd name="T4" fmla="*/ 2147483647 w 2029"/>
              <a:gd name="T5" fmla="*/ 2147483647 h 1670"/>
              <a:gd name="T6" fmla="*/ 2147483647 w 2029"/>
              <a:gd name="T7" fmla="*/ 2147483647 h 1670"/>
              <a:gd name="T8" fmla="*/ 0 w 2029"/>
              <a:gd name="T9" fmla="*/ 2147483647 h 1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9"/>
              <a:gd name="T16" fmla="*/ 0 h 1670"/>
              <a:gd name="T17" fmla="*/ 2029 w 2029"/>
              <a:gd name="T18" fmla="*/ 1670 h 1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9" h="1670">
                <a:moveTo>
                  <a:pt x="0" y="424"/>
                </a:moveTo>
                <a:lnTo>
                  <a:pt x="1751" y="0"/>
                </a:lnTo>
                <a:lnTo>
                  <a:pt x="2028" y="415"/>
                </a:lnTo>
                <a:lnTo>
                  <a:pt x="1751" y="1669"/>
                </a:lnTo>
                <a:lnTo>
                  <a:pt x="0" y="424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0193" name="Freeform 16"/>
          <p:cNvSpPr>
            <a:spLocks/>
          </p:cNvSpPr>
          <p:nvPr/>
        </p:nvSpPr>
        <p:spPr bwMode="auto">
          <a:xfrm>
            <a:off x="2036763" y="1798638"/>
            <a:ext cx="3489325" cy="3317875"/>
          </a:xfrm>
          <a:custGeom>
            <a:avLst/>
            <a:gdLst>
              <a:gd name="T0" fmla="*/ 0 w 2198"/>
              <a:gd name="T1" fmla="*/ 2147483647 h 2090"/>
              <a:gd name="T2" fmla="*/ 2147483647 w 2198"/>
              <a:gd name="T3" fmla="*/ 2147483647 h 2090"/>
              <a:gd name="T4" fmla="*/ 2147483647 w 2198"/>
              <a:gd name="T5" fmla="*/ 0 h 2090"/>
              <a:gd name="T6" fmla="*/ 2147483647 w 2198"/>
              <a:gd name="T7" fmla="*/ 2147483647 h 2090"/>
              <a:gd name="T8" fmla="*/ 2147483647 w 2198"/>
              <a:gd name="T9" fmla="*/ 2147483647 h 2090"/>
              <a:gd name="T10" fmla="*/ 0 w 2198"/>
              <a:gd name="T11" fmla="*/ 2147483647 h 20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98"/>
              <a:gd name="T19" fmla="*/ 0 h 2090"/>
              <a:gd name="T20" fmla="*/ 2198 w 2198"/>
              <a:gd name="T21" fmla="*/ 2090 h 209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98" h="2090">
                <a:moveTo>
                  <a:pt x="0" y="1339"/>
                </a:moveTo>
                <a:lnTo>
                  <a:pt x="150" y="1189"/>
                </a:lnTo>
                <a:lnTo>
                  <a:pt x="1548" y="0"/>
                </a:lnTo>
                <a:lnTo>
                  <a:pt x="2197" y="1339"/>
                </a:lnTo>
                <a:lnTo>
                  <a:pt x="1548" y="2089"/>
                </a:lnTo>
                <a:lnTo>
                  <a:pt x="0" y="1339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74577" name="Rectangle 17"/>
          <p:cNvSpPr>
            <a:spLocks noChangeArrowheads="1"/>
          </p:cNvSpPr>
          <p:nvPr/>
        </p:nvSpPr>
        <p:spPr bwMode="auto">
          <a:xfrm rot="1800000">
            <a:off x="2778125" y="4611688"/>
            <a:ext cx="14001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kumimoji="0" lang="en-GB" altLang="zh-TW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MS PGothic" pitchFamily="34" charset="-128"/>
              </a:rPr>
              <a:t>Agricultural</a:t>
            </a:r>
            <a:endParaRPr kumimoji="0" lang="en-GB" altLang="zh-TW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MS PGothic" pitchFamily="34" charset="-128"/>
            </a:endParaRPr>
          </a:p>
        </p:txBody>
      </p:sp>
      <p:sp>
        <p:nvSpPr>
          <p:cNvPr id="50195" name="Freeform 18"/>
          <p:cNvSpPr>
            <a:spLocks/>
          </p:cNvSpPr>
          <p:nvPr/>
        </p:nvSpPr>
        <p:spPr bwMode="auto">
          <a:xfrm>
            <a:off x="1847850" y="3340100"/>
            <a:ext cx="3221038" cy="2651125"/>
          </a:xfrm>
          <a:custGeom>
            <a:avLst/>
            <a:gdLst>
              <a:gd name="T0" fmla="*/ 0 w 2029"/>
              <a:gd name="T1" fmla="*/ 2147483647 h 1670"/>
              <a:gd name="T2" fmla="*/ 2147483647 w 2029"/>
              <a:gd name="T3" fmla="*/ 0 h 1670"/>
              <a:gd name="T4" fmla="*/ 2147483647 w 2029"/>
              <a:gd name="T5" fmla="*/ 2147483647 h 1670"/>
              <a:gd name="T6" fmla="*/ 2147483647 w 2029"/>
              <a:gd name="T7" fmla="*/ 2147483647 h 1670"/>
              <a:gd name="T8" fmla="*/ 0 w 2029"/>
              <a:gd name="T9" fmla="*/ 2147483647 h 1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9"/>
              <a:gd name="T16" fmla="*/ 0 h 1670"/>
              <a:gd name="T17" fmla="*/ 2029 w 2029"/>
              <a:gd name="T18" fmla="*/ 1670 h 1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9" h="1670">
                <a:moveTo>
                  <a:pt x="0" y="424"/>
                </a:moveTo>
                <a:lnTo>
                  <a:pt x="1751" y="0"/>
                </a:lnTo>
                <a:lnTo>
                  <a:pt x="2028" y="415"/>
                </a:lnTo>
                <a:lnTo>
                  <a:pt x="1751" y="1669"/>
                </a:lnTo>
                <a:lnTo>
                  <a:pt x="0" y="424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64" grpId="0" animBg="1"/>
      <p:bldP spid="1474565" grpId="0" animBg="1"/>
      <p:bldP spid="1474566" grpId="0" animBg="1"/>
      <p:bldP spid="1474573" grpId="0" autoUpdateAnimBg="0"/>
      <p:bldP spid="1474574" grpId="0" autoUpdateAnimBg="0"/>
      <p:bldP spid="14745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F36829-240E-47A7-BE9E-416BFEFECFFE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475586" name="Picture 2" descr="AEHK_PHOTO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1196975"/>
            <a:ext cx="5832475" cy="5237163"/>
          </a:xfrm>
          <a:noFill/>
        </p:spPr>
      </p:pic>
      <p:sp>
        <p:nvSpPr>
          <p:cNvPr id="1475587" name="Rectangle 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何謂知識經濟？</a:t>
            </a:r>
          </a:p>
        </p:txBody>
      </p:sp>
      <p:pic>
        <p:nvPicPr>
          <p:cNvPr id="147558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16013" y="981075"/>
            <a:ext cx="7053262" cy="5291138"/>
          </a:xfrm>
          <a:noFill/>
        </p:spPr>
      </p:pic>
      <p:pic>
        <p:nvPicPr>
          <p:cNvPr id="1475589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116013" y="981075"/>
            <a:ext cx="7056437" cy="5292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5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47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4AD4B-A720-4636-8577-CCB68B53A95D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2227" name="Rectangle 2"/>
          <p:cNvSpPr>
            <a:spLocks noChangeArrowheads="1"/>
          </p:cNvSpPr>
          <p:nvPr/>
        </p:nvSpPr>
        <p:spPr bwMode="auto">
          <a:xfrm>
            <a:off x="5599113" y="5646738"/>
            <a:ext cx="9525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429"/>
          <p:cNvGrpSpPr>
            <a:grpSpLocks/>
          </p:cNvGrpSpPr>
          <p:nvPr/>
        </p:nvGrpSpPr>
        <p:grpSpPr bwMode="auto">
          <a:xfrm>
            <a:off x="522288" y="1179513"/>
            <a:ext cx="8145462" cy="5221287"/>
            <a:chOff x="329" y="743"/>
            <a:chExt cx="5131" cy="3289"/>
          </a:xfrm>
        </p:grpSpPr>
        <p:sp>
          <p:nvSpPr>
            <p:cNvPr id="52231" name="Rectangle 425"/>
            <p:cNvSpPr>
              <a:spLocks noChangeArrowheads="1"/>
            </p:cNvSpPr>
            <p:nvPr/>
          </p:nvSpPr>
          <p:spPr bwMode="auto">
            <a:xfrm>
              <a:off x="329" y="743"/>
              <a:ext cx="5131" cy="32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42" y="816"/>
              <a:ext cx="4910" cy="3131"/>
              <a:chOff x="442" y="901"/>
              <a:chExt cx="4910" cy="3131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442" y="901"/>
                <a:ext cx="4910" cy="1662"/>
                <a:chOff x="442" y="672"/>
                <a:chExt cx="4910" cy="1662"/>
              </a:xfrm>
            </p:grpSpPr>
            <p:sp>
              <p:nvSpPr>
                <p:cNvPr id="52453" name="Rectangle 5"/>
                <p:cNvSpPr>
                  <a:spLocks noChangeArrowheads="1"/>
                </p:cNvSpPr>
                <p:nvPr/>
              </p:nvSpPr>
              <p:spPr bwMode="auto">
                <a:xfrm>
                  <a:off x="759" y="708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特質比較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454" name="Rectangle 6"/>
                <p:cNvSpPr>
                  <a:spLocks noChangeArrowheads="1"/>
                </p:cNvSpPr>
                <p:nvPr/>
              </p:nvSpPr>
              <p:spPr bwMode="auto">
                <a:xfrm>
                  <a:off x="2142" y="713"/>
                  <a:ext cx="76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4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工業經濟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55" name="Rectangle 7"/>
                <p:cNvSpPr>
                  <a:spLocks noChangeArrowheads="1"/>
                </p:cNvSpPr>
                <p:nvPr/>
              </p:nvSpPr>
              <p:spPr bwMode="auto">
                <a:xfrm>
                  <a:off x="3958" y="713"/>
                  <a:ext cx="76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4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知識經濟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56" name="Rectangle 8"/>
                <p:cNvSpPr>
                  <a:spLocks noChangeArrowheads="1"/>
                </p:cNvSpPr>
                <p:nvPr/>
              </p:nvSpPr>
              <p:spPr bwMode="auto">
                <a:xfrm>
                  <a:off x="442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7" name="Line 9"/>
                <p:cNvSpPr>
                  <a:spLocks noChangeShapeType="1"/>
                </p:cNvSpPr>
                <p:nvPr/>
              </p:nvSpPr>
              <p:spPr bwMode="auto">
                <a:xfrm>
                  <a:off x="442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8" name="Rectangle 10"/>
                <p:cNvSpPr>
                  <a:spLocks noChangeArrowheads="1"/>
                </p:cNvSpPr>
                <p:nvPr/>
              </p:nvSpPr>
              <p:spPr bwMode="auto">
                <a:xfrm>
                  <a:off x="442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9" name="Line 11"/>
                <p:cNvSpPr>
                  <a:spLocks noChangeShapeType="1"/>
                </p:cNvSpPr>
                <p:nvPr/>
              </p:nvSpPr>
              <p:spPr bwMode="auto">
                <a:xfrm>
                  <a:off x="442" y="6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0" name="Line 12"/>
                <p:cNvSpPr>
                  <a:spLocks noChangeShapeType="1"/>
                </p:cNvSpPr>
                <p:nvPr/>
              </p:nvSpPr>
              <p:spPr bwMode="auto">
                <a:xfrm>
                  <a:off x="442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1" name="Rectangle 13"/>
                <p:cNvSpPr>
                  <a:spLocks noChangeArrowheads="1"/>
                </p:cNvSpPr>
                <p:nvPr/>
              </p:nvSpPr>
              <p:spPr bwMode="auto">
                <a:xfrm>
                  <a:off x="453" y="672"/>
                  <a:ext cx="1258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2" name="Line 14"/>
                <p:cNvSpPr>
                  <a:spLocks noChangeShapeType="1"/>
                </p:cNvSpPr>
                <p:nvPr/>
              </p:nvSpPr>
              <p:spPr bwMode="auto">
                <a:xfrm>
                  <a:off x="453" y="67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3" name="Rectangle 15"/>
                <p:cNvSpPr>
                  <a:spLocks noChangeArrowheads="1"/>
                </p:cNvSpPr>
                <p:nvPr/>
              </p:nvSpPr>
              <p:spPr bwMode="auto">
                <a:xfrm>
                  <a:off x="1711" y="684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4" name="Line 16"/>
                <p:cNvSpPr>
                  <a:spLocks noChangeShapeType="1"/>
                </p:cNvSpPr>
                <p:nvPr/>
              </p:nvSpPr>
              <p:spPr bwMode="auto">
                <a:xfrm>
                  <a:off x="1711" y="684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5" name="Rectangle 17"/>
                <p:cNvSpPr>
                  <a:spLocks noChangeArrowheads="1"/>
                </p:cNvSpPr>
                <p:nvPr/>
              </p:nvSpPr>
              <p:spPr bwMode="auto">
                <a:xfrm>
                  <a:off x="1711" y="672"/>
                  <a:ext cx="12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6" name="Line 18"/>
                <p:cNvSpPr>
                  <a:spLocks noChangeShapeType="1"/>
                </p:cNvSpPr>
                <p:nvPr/>
              </p:nvSpPr>
              <p:spPr bwMode="auto">
                <a:xfrm>
                  <a:off x="1711" y="67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7" name="Line 19"/>
                <p:cNvSpPr>
                  <a:spLocks noChangeShapeType="1"/>
                </p:cNvSpPr>
                <p:nvPr/>
              </p:nvSpPr>
              <p:spPr bwMode="auto">
                <a:xfrm>
                  <a:off x="1711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8" name="Rectangle 20"/>
                <p:cNvSpPr>
                  <a:spLocks noChangeArrowheads="1"/>
                </p:cNvSpPr>
                <p:nvPr/>
              </p:nvSpPr>
              <p:spPr bwMode="auto">
                <a:xfrm>
                  <a:off x="1723" y="672"/>
                  <a:ext cx="1804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69" name="Line 21"/>
                <p:cNvSpPr>
                  <a:spLocks noChangeShapeType="1"/>
                </p:cNvSpPr>
                <p:nvPr/>
              </p:nvSpPr>
              <p:spPr bwMode="auto">
                <a:xfrm>
                  <a:off x="1723" y="672"/>
                  <a:ext cx="1804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0" name="Rectangle 22"/>
                <p:cNvSpPr>
                  <a:spLocks noChangeArrowheads="1"/>
                </p:cNvSpPr>
                <p:nvPr/>
              </p:nvSpPr>
              <p:spPr bwMode="auto">
                <a:xfrm>
                  <a:off x="3527" y="684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1" name="Line 23"/>
                <p:cNvSpPr>
                  <a:spLocks noChangeShapeType="1"/>
                </p:cNvSpPr>
                <p:nvPr/>
              </p:nvSpPr>
              <p:spPr bwMode="auto">
                <a:xfrm>
                  <a:off x="3527" y="684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2" name="Rectangle 24"/>
                <p:cNvSpPr>
                  <a:spLocks noChangeArrowheads="1"/>
                </p:cNvSpPr>
                <p:nvPr/>
              </p:nvSpPr>
              <p:spPr bwMode="auto">
                <a:xfrm>
                  <a:off x="3527" y="672"/>
                  <a:ext cx="12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3" name="Line 25"/>
                <p:cNvSpPr>
                  <a:spLocks noChangeShapeType="1"/>
                </p:cNvSpPr>
                <p:nvPr/>
              </p:nvSpPr>
              <p:spPr bwMode="auto">
                <a:xfrm>
                  <a:off x="3527" y="67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4" name="Line 26"/>
                <p:cNvSpPr>
                  <a:spLocks noChangeShapeType="1"/>
                </p:cNvSpPr>
                <p:nvPr/>
              </p:nvSpPr>
              <p:spPr bwMode="auto">
                <a:xfrm>
                  <a:off x="3527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5" name="Rectangle 27"/>
                <p:cNvSpPr>
                  <a:spLocks noChangeArrowheads="1"/>
                </p:cNvSpPr>
                <p:nvPr/>
              </p:nvSpPr>
              <p:spPr bwMode="auto">
                <a:xfrm>
                  <a:off x="3539" y="672"/>
                  <a:ext cx="1802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6" name="Line 28"/>
                <p:cNvSpPr>
                  <a:spLocks noChangeShapeType="1"/>
                </p:cNvSpPr>
                <p:nvPr/>
              </p:nvSpPr>
              <p:spPr bwMode="auto">
                <a:xfrm>
                  <a:off x="3539" y="672"/>
                  <a:ext cx="180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7" name="Rectangle 29"/>
                <p:cNvSpPr>
                  <a:spLocks noChangeArrowheads="1"/>
                </p:cNvSpPr>
                <p:nvPr/>
              </p:nvSpPr>
              <p:spPr bwMode="auto">
                <a:xfrm>
                  <a:off x="5341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8" name="Line 30"/>
                <p:cNvSpPr>
                  <a:spLocks noChangeShapeType="1"/>
                </p:cNvSpPr>
                <p:nvPr/>
              </p:nvSpPr>
              <p:spPr bwMode="auto">
                <a:xfrm>
                  <a:off x="5341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79" name="Rectangle 31"/>
                <p:cNvSpPr>
                  <a:spLocks noChangeArrowheads="1"/>
                </p:cNvSpPr>
                <p:nvPr/>
              </p:nvSpPr>
              <p:spPr bwMode="auto">
                <a:xfrm>
                  <a:off x="5341" y="67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0" name="Line 32"/>
                <p:cNvSpPr>
                  <a:spLocks noChangeShapeType="1"/>
                </p:cNvSpPr>
                <p:nvPr/>
              </p:nvSpPr>
              <p:spPr bwMode="auto">
                <a:xfrm>
                  <a:off x="5341" y="6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1" name="Line 33"/>
                <p:cNvSpPr>
                  <a:spLocks noChangeShapeType="1"/>
                </p:cNvSpPr>
                <p:nvPr/>
              </p:nvSpPr>
              <p:spPr bwMode="auto">
                <a:xfrm>
                  <a:off x="5341" y="67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2" name="Rectangle 34"/>
                <p:cNvSpPr>
                  <a:spLocks noChangeArrowheads="1"/>
                </p:cNvSpPr>
                <p:nvPr/>
              </p:nvSpPr>
              <p:spPr bwMode="auto">
                <a:xfrm>
                  <a:off x="442" y="68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3" name="Line 35"/>
                <p:cNvSpPr>
                  <a:spLocks noChangeShapeType="1"/>
                </p:cNvSpPr>
                <p:nvPr/>
              </p:nvSpPr>
              <p:spPr bwMode="auto">
                <a:xfrm>
                  <a:off x="442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4" name="Rectangle 36"/>
                <p:cNvSpPr>
                  <a:spLocks noChangeArrowheads="1"/>
                </p:cNvSpPr>
                <p:nvPr/>
              </p:nvSpPr>
              <p:spPr bwMode="auto">
                <a:xfrm>
                  <a:off x="1711" y="68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5" name="Line 37"/>
                <p:cNvSpPr>
                  <a:spLocks noChangeShapeType="1"/>
                </p:cNvSpPr>
                <p:nvPr/>
              </p:nvSpPr>
              <p:spPr bwMode="auto">
                <a:xfrm>
                  <a:off x="1711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6" name="Rectangle 38"/>
                <p:cNvSpPr>
                  <a:spLocks noChangeArrowheads="1"/>
                </p:cNvSpPr>
                <p:nvPr/>
              </p:nvSpPr>
              <p:spPr bwMode="auto">
                <a:xfrm>
                  <a:off x="3527" y="68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7" name="Line 39"/>
                <p:cNvSpPr>
                  <a:spLocks noChangeShapeType="1"/>
                </p:cNvSpPr>
                <p:nvPr/>
              </p:nvSpPr>
              <p:spPr bwMode="auto">
                <a:xfrm>
                  <a:off x="3527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8" name="Rectangle 40"/>
                <p:cNvSpPr>
                  <a:spLocks noChangeArrowheads="1"/>
                </p:cNvSpPr>
                <p:nvPr/>
              </p:nvSpPr>
              <p:spPr bwMode="auto">
                <a:xfrm>
                  <a:off x="5341" y="68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89" name="Line 41"/>
                <p:cNvSpPr>
                  <a:spLocks noChangeShapeType="1"/>
                </p:cNvSpPr>
                <p:nvPr/>
              </p:nvSpPr>
              <p:spPr bwMode="auto">
                <a:xfrm>
                  <a:off x="5341" y="68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0" name="Rectangle 42"/>
                <p:cNvSpPr>
                  <a:spLocks noChangeArrowheads="1"/>
                </p:cNvSpPr>
                <p:nvPr/>
              </p:nvSpPr>
              <p:spPr bwMode="auto">
                <a:xfrm>
                  <a:off x="759" y="948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推動力量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4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979" y="948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蒸汽機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2" name="Rectangle 44"/>
                <p:cNvSpPr>
                  <a:spLocks noChangeArrowheads="1"/>
                </p:cNvSpPr>
                <p:nvPr/>
              </p:nvSpPr>
              <p:spPr bwMode="auto">
                <a:xfrm>
                  <a:off x="2461" y="948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、電器革命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3" name="Rectangle 45"/>
                <p:cNvSpPr>
                  <a:spLocks noChangeArrowheads="1"/>
                </p:cNvSpPr>
                <p:nvPr/>
              </p:nvSpPr>
              <p:spPr bwMode="auto">
                <a:xfrm>
                  <a:off x="3876" y="948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電子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4" name="Rectangle 46"/>
                <p:cNvSpPr>
                  <a:spLocks noChangeArrowheads="1"/>
                </p:cNvSpPr>
                <p:nvPr/>
              </p:nvSpPr>
              <p:spPr bwMode="auto">
                <a:xfrm>
                  <a:off x="4197" y="948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、資訊革命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95" name="Rectangle 47"/>
                <p:cNvSpPr>
                  <a:spLocks noChangeArrowheads="1"/>
                </p:cNvSpPr>
                <p:nvPr/>
              </p:nvSpPr>
              <p:spPr bwMode="auto">
                <a:xfrm>
                  <a:off x="442" y="91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6" name="Line 48"/>
                <p:cNvSpPr>
                  <a:spLocks noChangeShapeType="1"/>
                </p:cNvSpPr>
                <p:nvPr/>
              </p:nvSpPr>
              <p:spPr bwMode="auto">
                <a:xfrm>
                  <a:off x="442" y="91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7" name="Rectangle 49"/>
                <p:cNvSpPr>
                  <a:spLocks noChangeArrowheads="1"/>
                </p:cNvSpPr>
                <p:nvPr/>
              </p:nvSpPr>
              <p:spPr bwMode="auto">
                <a:xfrm>
                  <a:off x="453" y="912"/>
                  <a:ext cx="1258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8" name="Line 50"/>
                <p:cNvSpPr>
                  <a:spLocks noChangeShapeType="1"/>
                </p:cNvSpPr>
                <p:nvPr/>
              </p:nvSpPr>
              <p:spPr bwMode="auto">
                <a:xfrm>
                  <a:off x="453" y="91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99" name="Rectangle 51"/>
                <p:cNvSpPr>
                  <a:spLocks noChangeArrowheads="1"/>
                </p:cNvSpPr>
                <p:nvPr/>
              </p:nvSpPr>
              <p:spPr bwMode="auto">
                <a:xfrm>
                  <a:off x="453" y="920"/>
                  <a:ext cx="1258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0" name="Line 52"/>
                <p:cNvSpPr>
                  <a:spLocks noChangeShapeType="1"/>
                </p:cNvSpPr>
                <p:nvPr/>
              </p:nvSpPr>
              <p:spPr bwMode="auto">
                <a:xfrm>
                  <a:off x="453" y="920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1" name="Rectangle 53"/>
                <p:cNvSpPr>
                  <a:spLocks noChangeArrowheads="1"/>
                </p:cNvSpPr>
                <p:nvPr/>
              </p:nvSpPr>
              <p:spPr bwMode="auto">
                <a:xfrm>
                  <a:off x="1711" y="923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2" name="Line 54"/>
                <p:cNvSpPr>
                  <a:spLocks noChangeShapeType="1"/>
                </p:cNvSpPr>
                <p:nvPr/>
              </p:nvSpPr>
              <p:spPr bwMode="auto">
                <a:xfrm>
                  <a:off x="1711" y="923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3" name="Rectangle 55"/>
                <p:cNvSpPr>
                  <a:spLocks noChangeArrowheads="1"/>
                </p:cNvSpPr>
                <p:nvPr/>
              </p:nvSpPr>
              <p:spPr bwMode="auto">
                <a:xfrm>
                  <a:off x="1711" y="912"/>
                  <a:ext cx="12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4" name="Line 56"/>
                <p:cNvSpPr>
                  <a:spLocks noChangeShapeType="1"/>
                </p:cNvSpPr>
                <p:nvPr/>
              </p:nvSpPr>
              <p:spPr bwMode="auto">
                <a:xfrm>
                  <a:off x="1711" y="91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5" name="Rectangle 57"/>
                <p:cNvSpPr>
                  <a:spLocks noChangeArrowheads="1"/>
                </p:cNvSpPr>
                <p:nvPr/>
              </p:nvSpPr>
              <p:spPr bwMode="auto">
                <a:xfrm>
                  <a:off x="1711" y="920"/>
                  <a:ext cx="12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6" name="Line 58"/>
                <p:cNvSpPr>
                  <a:spLocks noChangeShapeType="1"/>
                </p:cNvSpPr>
                <p:nvPr/>
              </p:nvSpPr>
              <p:spPr bwMode="auto">
                <a:xfrm>
                  <a:off x="1711" y="920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7" name="Rectangle 59"/>
                <p:cNvSpPr>
                  <a:spLocks noChangeArrowheads="1"/>
                </p:cNvSpPr>
                <p:nvPr/>
              </p:nvSpPr>
              <p:spPr bwMode="auto">
                <a:xfrm>
                  <a:off x="1723" y="912"/>
                  <a:ext cx="1804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8" name="Line 60"/>
                <p:cNvSpPr>
                  <a:spLocks noChangeShapeType="1"/>
                </p:cNvSpPr>
                <p:nvPr/>
              </p:nvSpPr>
              <p:spPr bwMode="auto">
                <a:xfrm>
                  <a:off x="1723" y="912"/>
                  <a:ext cx="1804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09" name="Rectangle 61"/>
                <p:cNvSpPr>
                  <a:spLocks noChangeArrowheads="1"/>
                </p:cNvSpPr>
                <p:nvPr/>
              </p:nvSpPr>
              <p:spPr bwMode="auto">
                <a:xfrm>
                  <a:off x="1723" y="920"/>
                  <a:ext cx="1804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0" name="Line 62"/>
                <p:cNvSpPr>
                  <a:spLocks noChangeShapeType="1"/>
                </p:cNvSpPr>
                <p:nvPr/>
              </p:nvSpPr>
              <p:spPr bwMode="auto">
                <a:xfrm>
                  <a:off x="1723" y="920"/>
                  <a:ext cx="1804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1" name="Rectangle 63"/>
                <p:cNvSpPr>
                  <a:spLocks noChangeArrowheads="1"/>
                </p:cNvSpPr>
                <p:nvPr/>
              </p:nvSpPr>
              <p:spPr bwMode="auto">
                <a:xfrm>
                  <a:off x="3527" y="923"/>
                  <a:ext cx="6" cy="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2" name="Line 64"/>
                <p:cNvSpPr>
                  <a:spLocks noChangeShapeType="1"/>
                </p:cNvSpPr>
                <p:nvPr/>
              </p:nvSpPr>
              <p:spPr bwMode="auto">
                <a:xfrm>
                  <a:off x="3527" y="923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3" name="Rectangle 65"/>
                <p:cNvSpPr>
                  <a:spLocks noChangeArrowheads="1"/>
                </p:cNvSpPr>
                <p:nvPr/>
              </p:nvSpPr>
              <p:spPr bwMode="auto">
                <a:xfrm>
                  <a:off x="3527" y="912"/>
                  <a:ext cx="12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4" name="Line 66"/>
                <p:cNvSpPr>
                  <a:spLocks noChangeShapeType="1"/>
                </p:cNvSpPr>
                <p:nvPr/>
              </p:nvSpPr>
              <p:spPr bwMode="auto">
                <a:xfrm>
                  <a:off x="3527" y="912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5" name="Rectangle 67"/>
                <p:cNvSpPr>
                  <a:spLocks noChangeArrowheads="1"/>
                </p:cNvSpPr>
                <p:nvPr/>
              </p:nvSpPr>
              <p:spPr bwMode="auto">
                <a:xfrm>
                  <a:off x="3527" y="920"/>
                  <a:ext cx="12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6" name="Line 68"/>
                <p:cNvSpPr>
                  <a:spLocks noChangeShapeType="1"/>
                </p:cNvSpPr>
                <p:nvPr/>
              </p:nvSpPr>
              <p:spPr bwMode="auto">
                <a:xfrm>
                  <a:off x="3527" y="920"/>
                  <a:ext cx="1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7" name="Rectangle 69"/>
                <p:cNvSpPr>
                  <a:spLocks noChangeArrowheads="1"/>
                </p:cNvSpPr>
                <p:nvPr/>
              </p:nvSpPr>
              <p:spPr bwMode="auto">
                <a:xfrm>
                  <a:off x="3539" y="912"/>
                  <a:ext cx="1802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8" name="Line 70"/>
                <p:cNvSpPr>
                  <a:spLocks noChangeShapeType="1"/>
                </p:cNvSpPr>
                <p:nvPr/>
              </p:nvSpPr>
              <p:spPr bwMode="auto">
                <a:xfrm>
                  <a:off x="3539" y="912"/>
                  <a:ext cx="180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19" name="Rectangle 71"/>
                <p:cNvSpPr>
                  <a:spLocks noChangeArrowheads="1"/>
                </p:cNvSpPr>
                <p:nvPr/>
              </p:nvSpPr>
              <p:spPr bwMode="auto">
                <a:xfrm>
                  <a:off x="3539" y="920"/>
                  <a:ext cx="1802" cy="3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0" name="Line 72"/>
                <p:cNvSpPr>
                  <a:spLocks noChangeShapeType="1"/>
                </p:cNvSpPr>
                <p:nvPr/>
              </p:nvSpPr>
              <p:spPr bwMode="auto">
                <a:xfrm>
                  <a:off x="3539" y="920"/>
                  <a:ext cx="1802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1" name="Rectangle 73"/>
                <p:cNvSpPr>
                  <a:spLocks noChangeArrowheads="1"/>
                </p:cNvSpPr>
                <p:nvPr/>
              </p:nvSpPr>
              <p:spPr bwMode="auto">
                <a:xfrm>
                  <a:off x="5341" y="912"/>
                  <a:ext cx="11" cy="12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2" name="Line 74"/>
                <p:cNvSpPr>
                  <a:spLocks noChangeShapeType="1"/>
                </p:cNvSpPr>
                <p:nvPr/>
              </p:nvSpPr>
              <p:spPr bwMode="auto">
                <a:xfrm>
                  <a:off x="5341" y="912"/>
                  <a:ext cx="1" cy="1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3" name="Rectangle 75"/>
                <p:cNvSpPr>
                  <a:spLocks noChangeArrowheads="1"/>
                </p:cNvSpPr>
                <p:nvPr/>
              </p:nvSpPr>
              <p:spPr bwMode="auto">
                <a:xfrm>
                  <a:off x="442" y="92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4" name="Line 76"/>
                <p:cNvSpPr>
                  <a:spLocks noChangeShapeType="1"/>
                </p:cNvSpPr>
                <p:nvPr/>
              </p:nvSpPr>
              <p:spPr bwMode="auto">
                <a:xfrm>
                  <a:off x="442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5" name="Rectangle 77"/>
                <p:cNvSpPr>
                  <a:spLocks noChangeArrowheads="1"/>
                </p:cNvSpPr>
                <p:nvPr/>
              </p:nvSpPr>
              <p:spPr bwMode="auto">
                <a:xfrm>
                  <a:off x="1711" y="92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6" name="Line 78"/>
                <p:cNvSpPr>
                  <a:spLocks noChangeShapeType="1"/>
                </p:cNvSpPr>
                <p:nvPr/>
              </p:nvSpPr>
              <p:spPr bwMode="auto">
                <a:xfrm>
                  <a:off x="1711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7" name="Rectangle 79"/>
                <p:cNvSpPr>
                  <a:spLocks noChangeArrowheads="1"/>
                </p:cNvSpPr>
                <p:nvPr/>
              </p:nvSpPr>
              <p:spPr bwMode="auto">
                <a:xfrm>
                  <a:off x="3527" y="924"/>
                  <a:ext cx="6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8" name="Line 80"/>
                <p:cNvSpPr>
                  <a:spLocks noChangeShapeType="1"/>
                </p:cNvSpPr>
                <p:nvPr/>
              </p:nvSpPr>
              <p:spPr bwMode="auto">
                <a:xfrm>
                  <a:off x="3527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29" name="Rectangle 81"/>
                <p:cNvSpPr>
                  <a:spLocks noChangeArrowheads="1"/>
                </p:cNvSpPr>
                <p:nvPr/>
              </p:nvSpPr>
              <p:spPr bwMode="auto">
                <a:xfrm>
                  <a:off x="5341" y="924"/>
                  <a:ext cx="11" cy="228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30" name="Line 82"/>
                <p:cNvSpPr>
                  <a:spLocks noChangeShapeType="1"/>
                </p:cNvSpPr>
                <p:nvPr/>
              </p:nvSpPr>
              <p:spPr bwMode="auto">
                <a:xfrm>
                  <a:off x="5341" y="924"/>
                  <a:ext cx="1" cy="22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31" name="Rectangle 83"/>
                <p:cNvSpPr>
                  <a:spLocks noChangeArrowheads="1"/>
                </p:cNvSpPr>
                <p:nvPr/>
              </p:nvSpPr>
              <p:spPr bwMode="auto">
                <a:xfrm>
                  <a:off x="759" y="118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核心要素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532" name="Rectangle 84"/>
                <p:cNvSpPr>
                  <a:spLocks noChangeArrowheads="1"/>
                </p:cNvSpPr>
                <p:nvPr/>
              </p:nvSpPr>
              <p:spPr bwMode="auto">
                <a:xfrm>
                  <a:off x="2092" y="1182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資本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3" name="Rectangle 85"/>
                <p:cNvSpPr>
                  <a:spLocks noChangeArrowheads="1"/>
                </p:cNvSpPr>
                <p:nvPr/>
              </p:nvSpPr>
              <p:spPr bwMode="auto">
                <a:xfrm>
                  <a:off x="2413" y="1234"/>
                  <a:ext cx="96" cy="1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12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┼</a:t>
                  </a:r>
                  <a:endParaRPr lang="en-US" altLang="zh-TW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4" name="Rectangle 86"/>
                <p:cNvSpPr>
                  <a:spLocks noChangeArrowheads="1"/>
                </p:cNvSpPr>
                <p:nvPr/>
              </p:nvSpPr>
              <p:spPr bwMode="auto">
                <a:xfrm>
                  <a:off x="2509" y="118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天然資源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5" name="Rectangle 87"/>
                <p:cNvSpPr>
                  <a:spLocks noChangeArrowheads="1"/>
                </p:cNvSpPr>
                <p:nvPr/>
              </p:nvSpPr>
              <p:spPr bwMode="auto">
                <a:xfrm>
                  <a:off x="3863" y="1182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6" name="Rectangle 88"/>
                <p:cNvSpPr>
                  <a:spLocks noChangeArrowheads="1"/>
                </p:cNvSpPr>
                <p:nvPr/>
              </p:nvSpPr>
              <p:spPr bwMode="auto">
                <a:xfrm>
                  <a:off x="4184" y="1163"/>
                  <a:ext cx="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 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537" name="Rectangle 89"/>
                <p:cNvSpPr>
                  <a:spLocks noChangeArrowheads="1"/>
                </p:cNvSpPr>
                <p:nvPr/>
              </p:nvSpPr>
              <p:spPr bwMode="auto">
                <a:xfrm>
                  <a:off x="4264" y="11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(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538" name="Rectangle 90"/>
                <p:cNvSpPr>
                  <a:spLocks noChangeArrowheads="1"/>
                </p:cNvSpPr>
                <p:nvPr/>
              </p:nvSpPr>
              <p:spPr bwMode="auto">
                <a:xfrm>
                  <a:off x="4317" y="118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科技為主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39" name="Rectangle 91"/>
                <p:cNvSpPr>
                  <a:spLocks noChangeArrowheads="1"/>
                </p:cNvSpPr>
                <p:nvPr/>
              </p:nvSpPr>
              <p:spPr bwMode="auto">
                <a:xfrm>
                  <a:off x="4960" y="11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)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540" name="Rectangle 92"/>
                <p:cNvSpPr>
                  <a:spLocks noChangeArrowheads="1"/>
                </p:cNvSpPr>
                <p:nvPr/>
              </p:nvSpPr>
              <p:spPr bwMode="auto">
                <a:xfrm>
                  <a:off x="442" y="11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1" name="Line 93"/>
                <p:cNvSpPr>
                  <a:spLocks noChangeShapeType="1"/>
                </p:cNvSpPr>
                <p:nvPr/>
              </p:nvSpPr>
              <p:spPr bwMode="auto">
                <a:xfrm>
                  <a:off x="442" y="11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2" name="Rectangle 94"/>
                <p:cNvSpPr>
                  <a:spLocks noChangeArrowheads="1"/>
                </p:cNvSpPr>
                <p:nvPr/>
              </p:nvSpPr>
              <p:spPr bwMode="auto">
                <a:xfrm>
                  <a:off x="453" y="115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3" name="Line 95"/>
                <p:cNvSpPr>
                  <a:spLocks noChangeShapeType="1"/>
                </p:cNvSpPr>
                <p:nvPr/>
              </p:nvSpPr>
              <p:spPr bwMode="auto">
                <a:xfrm>
                  <a:off x="453" y="115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4" name="Rectangle 96"/>
                <p:cNvSpPr>
                  <a:spLocks noChangeArrowheads="1"/>
                </p:cNvSpPr>
                <p:nvPr/>
              </p:nvSpPr>
              <p:spPr bwMode="auto">
                <a:xfrm>
                  <a:off x="1711" y="11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5" name="Line 97"/>
                <p:cNvSpPr>
                  <a:spLocks noChangeShapeType="1"/>
                </p:cNvSpPr>
                <p:nvPr/>
              </p:nvSpPr>
              <p:spPr bwMode="auto">
                <a:xfrm>
                  <a:off x="1711" y="11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6" name="Line 98"/>
                <p:cNvSpPr>
                  <a:spLocks noChangeShapeType="1"/>
                </p:cNvSpPr>
                <p:nvPr/>
              </p:nvSpPr>
              <p:spPr bwMode="auto">
                <a:xfrm>
                  <a:off x="1711" y="11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7" name="Rectangle 99"/>
                <p:cNvSpPr>
                  <a:spLocks noChangeArrowheads="1"/>
                </p:cNvSpPr>
                <p:nvPr/>
              </p:nvSpPr>
              <p:spPr bwMode="auto">
                <a:xfrm>
                  <a:off x="1717" y="115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8" name="Line 100"/>
                <p:cNvSpPr>
                  <a:spLocks noChangeShapeType="1"/>
                </p:cNvSpPr>
                <p:nvPr/>
              </p:nvSpPr>
              <p:spPr bwMode="auto">
                <a:xfrm>
                  <a:off x="1717" y="115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527" y="11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0" name="Line 102"/>
                <p:cNvSpPr>
                  <a:spLocks noChangeShapeType="1"/>
                </p:cNvSpPr>
                <p:nvPr/>
              </p:nvSpPr>
              <p:spPr bwMode="auto">
                <a:xfrm>
                  <a:off x="3527" y="11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1" name="Line 103"/>
                <p:cNvSpPr>
                  <a:spLocks noChangeShapeType="1"/>
                </p:cNvSpPr>
                <p:nvPr/>
              </p:nvSpPr>
              <p:spPr bwMode="auto">
                <a:xfrm>
                  <a:off x="3527" y="11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3533" y="115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3" name="Line 105"/>
                <p:cNvSpPr>
                  <a:spLocks noChangeShapeType="1"/>
                </p:cNvSpPr>
                <p:nvPr/>
              </p:nvSpPr>
              <p:spPr bwMode="auto">
                <a:xfrm>
                  <a:off x="3533" y="115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5341" y="11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5" name="Line 107"/>
                <p:cNvSpPr>
                  <a:spLocks noChangeShapeType="1"/>
                </p:cNvSpPr>
                <p:nvPr/>
              </p:nvSpPr>
              <p:spPr bwMode="auto">
                <a:xfrm>
                  <a:off x="5341" y="11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442" y="11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7" name="Line 109"/>
                <p:cNvSpPr>
                  <a:spLocks noChangeShapeType="1"/>
                </p:cNvSpPr>
                <p:nvPr/>
              </p:nvSpPr>
              <p:spPr bwMode="auto">
                <a:xfrm>
                  <a:off x="442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1711" y="11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59" name="Line 111"/>
                <p:cNvSpPr>
                  <a:spLocks noChangeShapeType="1"/>
                </p:cNvSpPr>
                <p:nvPr/>
              </p:nvSpPr>
              <p:spPr bwMode="auto">
                <a:xfrm>
                  <a:off x="1711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3527" y="11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1" name="Line 113"/>
                <p:cNvSpPr>
                  <a:spLocks noChangeShapeType="1"/>
                </p:cNvSpPr>
                <p:nvPr/>
              </p:nvSpPr>
              <p:spPr bwMode="auto">
                <a:xfrm>
                  <a:off x="3527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5341" y="11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3" name="Line 115"/>
                <p:cNvSpPr>
                  <a:spLocks noChangeShapeType="1"/>
                </p:cNvSpPr>
                <p:nvPr/>
              </p:nvSpPr>
              <p:spPr bwMode="auto">
                <a:xfrm>
                  <a:off x="5341" y="11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759" y="14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經營系統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5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060" y="142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機械化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541" y="14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、自動化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3876" y="142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資訊化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4358" y="14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、智慧化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442" y="13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0" name="Line 122"/>
                <p:cNvSpPr>
                  <a:spLocks noChangeShapeType="1"/>
                </p:cNvSpPr>
                <p:nvPr/>
              </p:nvSpPr>
              <p:spPr bwMode="auto">
                <a:xfrm>
                  <a:off x="442" y="13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453" y="139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2" name="Line 124"/>
                <p:cNvSpPr>
                  <a:spLocks noChangeShapeType="1"/>
                </p:cNvSpPr>
                <p:nvPr/>
              </p:nvSpPr>
              <p:spPr bwMode="auto">
                <a:xfrm>
                  <a:off x="453" y="139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711" y="13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4" name="Line 126"/>
                <p:cNvSpPr>
                  <a:spLocks noChangeShapeType="1"/>
                </p:cNvSpPr>
                <p:nvPr/>
              </p:nvSpPr>
              <p:spPr bwMode="auto">
                <a:xfrm>
                  <a:off x="1711" y="13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5" name="Line 127"/>
                <p:cNvSpPr>
                  <a:spLocks noChangeShapeType="1"/>
                </p:cNvSpPr>
                <p:nvPr/>
              </p:nvSpPr>
              <p:spPr bwMode="auto">
                <a:xfrm>
                  <a:off x="1711" y="13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717" y="139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7" name="Line 129"/>
                <p:cNvSpPr>
                  <a:spLocks noChangeShapeType="1"/>
                </p:cNvSpPr>
                <p:nvPr/>
              </p:nvSpPr>
              <p:spPr bwMode="auto">
                <a:xfrm>
                  <a:off x="1717" y="139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3527" y="13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79" name="Line 131"/>
                <p:cNvSpPr>
                  <a:spLocks noChangeShapeType="1"/>
                </p:cNvSpPr>
                <p:nvPr/>
              </p:nvSpPr>
              <p:spPr bwMode="auto">
                <a:xfrm>
                  <a:off x="3527" y="13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0" name="Line 132"/>
                <p:cNvSpPr>
                  <a:spLocks noChangeShapeType="1"/>
                </p:cNvSpPr>
                <p:nvPr/>
              </p:nvSpPr>
              <p:spPr bwMode="auto">
                <a:xfrm>
                  <a:off x="3527" y="13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533" y="139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2" name="Line 134"/>
                <p:cNvSpPr>
                  <a:spLocks noChangeShapeType="1"/>
                </p:cNvSpPr>
                <p:nvPr/>
              </p:nvSpPr>
              <p:spPr bwMode="auto">
                <a:xfrm>
                  <a:off x="3533" y="139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5341" y="13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4" name="Line 136"/>
                <p:cNvSpPr>
                  <a:spLocks noChangeShapeType="1"/>
                </p:cNvSpPr>
                <p:nvPr/>
              </p:nvSpPr>
              <p:spPr bwMode="auto">
                <a:xfrm>
                  <a:off x="5341" y="13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442" y="13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6" name="Line 138"/>
                <p:cNvSpPr>
                  <a:spLocks noChangeShapeType="1"/>
                </p:cNvSpPr>
                <p:nvPr/>
              </p:nvSpPr>
              <p:spPr bwMode="auto">
                <a:xfrm>
                  <a:off x="442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1711" y="13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8" name="Line 140"/>
                <p:cNvSpPr>
                  <a:spLocks noChangeShapeType="1"/>
                </p:cNvSpPr>
                <p:nvPr/>
              </p:nvSpPr>
              <p:spPr bwMode="auto">
                <a:xfrm>
                  <a:off x="1711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527" y="13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0" name="Line 142"/>
                <p:cNvSpPr>
                  <a:spLocks noChangeShapeType="1"/>
                </p:cNvSpPr>
                <p:nvPr/>
              </p:nvSpPr>
              <p:spPr bwMode="auto">
                <a:xfrm>
                  <a:off x="3527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5341" y="13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2" name="Line 144"/>
                <p:cNvSpPr>
                  <a:spLocks noChangeShapeType="1"/>
                </p:cNvSpPr>
                <p:nvPr/>
              </p:nvSpPr>
              <p:spPr bwMode="auto">
                <a:xfrm>
                  <a:off x="5341" y="13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759" y="166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產業結構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5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2140" y="1662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製造業為主體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3876" y="1662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知識產業為主體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5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442" y="163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7" name="Line 149"/>
                <p:cNvSpPr>
                  <a:spLocks noChangeShapeType="1"/>
                </p:cNvSpPr>
                <p:nvPr/>
              </p:nvSpPr>
              <p:spPr bwMode="auto">
                <a:xfrm>
                  <a:off x="442" y="16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453" y="163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599" name="Line 151"/>
                <p:cNvSpPr>
                  <a:spLocks noChangeShapeType="1"/>
                </p:cNvSpPr>
                <p:nvPr/>
              </p:nvSpPr>
              <p:spPr bwMode="auto">
                <a:xfrm>
                  <a:off x="453" y="163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1711" y="163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1" name="Line 153"/>
                <p:cNvSpPr>
                  <a:spLocks noChangeShapeType="1"/>
                </p:cNvSpPr>
                <p:nvPr/>
              </p:nvSpPr>
              <p:spPr bwMode="auto">
                <a:xfrm>
                  <a:off x="1711" y="16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2" name="Line 154"/>
                <p:cNvSpPr>
                  <a:spLocks noChangeShapeType="1"/>
                </p:cNvSpPr>
                <p:nvPr/>
              </p:nvSpPr>
              <p:spPr bwMode="auto">
                <a:xfrm>
                  <a:off x="1711" y="163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1717" y="163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4" name="Line 156"/>
                <p:cNvSpPr>
                  <a:spLocks noChangeShapeType="1"/>
                </p:cNvSpPr>
                <p:nvPr/>
              </p:nvSpPr>
              <p:spPr bwMode="auto">
                <a:xfrm>
                  <a:off x="1717" y="163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3527" y="163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6" name="Line 158"/>
                <p:cNvSpPr>
                  <a:spLocks noChangeShapeType="1"/>
                </p:cNvSpPr>
                <p:nvPr/>
              </p:nvSpPr>
              <p:spPr bwMode="auto">
                <a:xfrm>
                  <a:off x="3527" y="16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7" name="Line 159"/>
                <p:cNvSpPr>
                  <a:spLocks noChangeShapeType="1"/>
                </p:cNvSpPr>
                <p:nvPr/>
              </p:nvSpPr>
              <p:spPr bwMode="auto">
                <a:xfrm>
                  <a:off x="3527" y="163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33" y="163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09" name="Line 161"/>
                <p:cNvSpPr>
                  <a:spLocks noChangeShapeType="1"/>
                </p:cNvSpPr>
                <p:nvPr/>
              </p:nvSpPr>
              <p:spPr bwMode="auto">
                <a:xfrm>
                  <a:off x="3533" y="163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5341" y="163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1" name="Line 163"/>
                <p:cNvSpPr>
                  <a:spLocks noChangeShapeType="1"/>
                </p:cNvSpPr>
                <p:nvPr/>
              </p:nvSpPr>
              <p:spPr bwMode="auto">
                <a:xfrm>
                  <a:off x="5341" y="16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442" y="163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3" name="Line 165"/>
                <p:cNvSpPr>
                  <a:spLocks noChangeShapeType="1"/>
                </p:cNvSpPr>
                <p:nvPr/>
              </p:nvSpPr>
              <p:spPr bwMode="auto">
                <a:xfrm>
                  <a:off x="442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1711" y="163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5" name="Line 167"/>
                <p:cNvSpPr>
                  <a:spLocks noChangeShapeType="1"/>
                </p:cNvSpPr>
                <p:nvPr/>
              </p:nvSpPr>
              <p:spPr bwMode="auto">
                <a:xfrm>
                  <a:off x="1711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3527" y="163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7" name="Line 169"/>
                <p:cNvSpPr>
                  <a:spLocks noChangeShapeType="1"/>
                </p:cNvSpPr>
                <p:nvPr/>
              </p:nvSpPr>
              <p:spPr bwMode="auto">
                <a:xfrm>
                  <a:off x="3527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5341" y="163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19" name="Line 171"/>
                <p:cNvSpPr>
                  <a:spLocks noChangeShapeType="1"/>
                </p:cNvSpPr>
                <p:nvPr/>
              </p:nvSpPr>
              <p:spPr bwMode="auto">
                <a:xfrm>
                  <a:off x="5341" y="163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759" y="190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人力結構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6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1881" y="1902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直接生產工人占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046" y="1883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FFFF00"/>
                      </a:solidFill>
                      <a:latin typeface="Times New Roman" pitchFamily="18" charset="0"/>
                    </a:rPr>
                    <a:t>80%</a:t>
                  </a:r>
                  <a:endParaRPr lang="en-US" altLang="zh-TW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697" y="1902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知識生產工人占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4862" y="1883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chemeClr val="hlink"/>
                      </a:solidFill>
                      <a:latin typeface="Times New Roman" pitchFamily="18" charset="0"/>
                    </a:rPr>
                    <a:t>80%</a:t>
                  </a:r>
                  <a:endParaRPr lang="en-US" altLang="zh-TW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442" y="187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6" name="Line 178"/>
                <p:cNvSpPr>
                  <a:spLocks noChangeShapeType="1"/>
                </p:cNvSpPr>
                <p:nvPr/>
              </p:nvSpPr>
              <p:spPr bwMode="auto">
                <a:xfrm>
                  <a:off x="442" y="18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453" y="187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8" name="Line 180"/>
                <p:cNvSpPr>
                  <a:spLocks noChangeShapeType="1"/>
                </p:cNvSpPr>
                <p:nvPr/>
              </p:nvSpPr>
              <p:spPr bwMode="auto">
                <a:xfrm>
                  <a:off x="453" y="187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1711" y="187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0" name="Line 182"/>
                <p:cNvSpPr>
                  <a:spLocks noChangeShapeType="1"/>
                </p:cNvSpPr>
                <p:nvPr/>
              </p:nvSpPr>
              <p:spPr bwMode="auto">
                <a:xfrm>
                  <a:off x="1711" y="18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1" name="Line 183"/>
                <p:cNvSpPr>
                  <a:spLocks noChangeShapeType="1"/>
                </p:cNvSpPr>
                <p:nvPr/>
              </p:nvSpPr>
              <p:spPr bwMode="auto">
                <a:xfrm>
                  <a:off x="1711" y="187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7" y="187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3" name="Line 185"/>
                <p:cNvSpPr>
                  <a:spLocks noChangeShapeType="1"/>
                </p:cNvSpPr>
                <p:nvPr/>
              </p:nvSpPr>
              <p:spPr bwMode="auto">
                <a:xfrm>
                  <a:off x="1717" y="187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3527" y="187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5" name="Line 187"/>
                <p:cNvSpPr>
                  <a:spLocks noChangeShapeType="1"/>
                </p:cNvSpPr>
                <p:nvPr/>
              </p:nvSpPr>
              <p:spPr bwMode="auto">
                <a:xfrm>
                  <a:off x="3527" y="18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6" name="Line 188"/>
                <p:cNvSpPr>
                  <a:spLocks noChangeShapeType="1"/>
                </p:cNvSpPr>
                <p:nvPr/>
              </p:nvSpPr>
              <p:spPr bwMode="auto">
                <a:xfrm>
                  <a:off x="3527" y="187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3533" y="187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8" name="Line 190"/>
                <p:cNvSpPr>
                  <a:spLocks noChangeShapeType="1"/>
                </p:cNvSpPr>
                <p:nvPr/>
              </p:nvSpPr>
              <p:spPr bwMode="auto">
                <a:xfrm>
                  <a:off x="3533" y="187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5341" y="187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0" name="Line 192"/>
                <p:cNvSpPr>
                  <a:spLocks noChangeShapeType="1"/>
                </p:cNvSpPr>
                <p:nvPr/>
              </p:nvSpPr>
              <p:spPr bwMode="auto">
                <a:xfrm>
                  <a:off x="5341" y="18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442" y="187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2" name="Line 194"/>
                <p:cNvSpPr>
                  <a:spLocks noChangeShapeType="1"/>
                </p:cNvSpPr>
                <p:nvPr/>
              </p:nvSpPr>
              <p:spPr bwMode="auto">
                <a:xfrm>
                  <a:off x="442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1711" y="187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4" name="Line 196"/>
                <p:cNvSpPr>
                  <a:spLocks noChangeShapeType="1"/>
                </p:cNvSpPr>
                <p:nvPr/>
              </p:nvSpPr>
              <p:spPr bwMode="auto">
                <a:xfrm>
                  <a:off x="1711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3527" y="187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6" name="Line 198"/>
                <p:cNvSpPr>
                  <a:spLocks noChangeShapeType="1"/>
                </p:cNvSpPr>
                <p:nvPr/>
              </p:nvSpPr>
              <p:spPr bwMode="auto">
                <a:xfrm>
                  <a:off x="3527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5341" y="187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8" name="Line 200"/>
                <p:cNvSpPr>
                  <a:spLocks noChangeShapeType="1"/>
                </p:cNvSpPr>
                <p:nvPr/>
              </p:nvSpPr>
              <p:spPr bwMode="auto">
                <a:xfrm>
                  <a:off x="5341" y="187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6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759" y="214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生產方式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650" name="Rectangle 202"/>
                <p:cNvSpPr>
                  <a:spLocks noChangeArrowheads="1"/>
                </p:cNvSpPr>
                <p:nvPr/>
              </p:nvSpPr>
              <p:spPr bwMode="auto">
                <a:xfrm>
                  <a:off x="2060" y="214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大量化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51" name="Rectangle 203"/>
                <p:cNvSpPr>
                  <a:spLocks noChangeArrowheads="1"/>
                </p:cNvSpPr>
                <p:nvPr/>
              </p:nvSpPr>
              <p:spPr bwMode="auto">
                <a:xfrm>
                  <a:off x="2541" y="214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、標準化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652" name="Rectangle 204"/>
                <p:cNvSpPr>
                  <a:spLocks noChangeArrowheads="1"/>
                </p:cNvSpPr>
                <p:nvPr/>
              </p:nvSpPr>
              <p:spPr bwMode="auto">
                <a:xfrm>
                  <a:off x="3876" y="214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小量化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5" name="Group 205"/>
              <p:cNvGrpSpPr>
                <a:grpSpLocks/>
              </p:cNvGrpSpPr>
              <p:nvPr/>
            </p:nvGrpSpPr>
            <p:grpSpPr bwMode="auto">
              <a:xfrm>
                <a:off x="442" y="2341"/>
                <a:ext cx="4910" cy="1691"/>
                <a:chOff x="442" y="2112"/>
                <a:chExt cx="4910" cy="1691"/>
              </a:xfrm>
            </p:grpSpPr>
            <p:sp>
              <p:nvSpPr>
                <p:cNvPr id="52253" name="Rectangle 206"/>
                <p:cNvSpPr>
                  <a:spLocks noChangeArrowheads="1"/>
                </p:cNvSpPr>
                <p:nvPr/>
              </p:nvSpPr>
              <p:spPr bwMode="auto">
                <a:xfrm>
                  <a:off x="4358" y="214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、個性化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54" name="Rectangle 207"/>
                <p:cNvSpPr>
                  <a:spLocks noChangeArrowheads="1"/>
                </p:cNvSpPr>
                <p:nvPr/>
              </p:nvSpPr>
              <p:spPr bwMode="auto">
                <a:xfrm>
                  <a:off x="442" y="211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5" name="Line 208"/>
                <p:cNvSpPr>
                  <a:spLocks noChangeShapeType="1"/>
                </p:cNvSpPr>
                <p:nvPr/>
              </p:nvSpPr>
              <p:spPr bwMode="auto">
                <a:xfrm>
                  <a:off x="442" y="21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6" name="Rectangle 209"/>
                <p:cNvSpPr>
                  <a:spLocks noChangeArrowheads="1"/>
                </p:cNvSpPr>
                <p:nvPr/>
              </p:nvSpPr>
              <p:spPr bwMode="auto">
                <a:xfrm>
                  <a:off x="453" y="211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7" name="Line 210"/>
                <p:cNvSpPr>
                  <a:spLocks noChangeShapeType="1"/>
                </p:cNvSpPr>
                <p:nvPr/>
              </p:nvSpPr>
              <p:spPr bwMode="auto">
                <a:xfrm>
                  <a:off x="453" y="211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8" name="Rectangle 211"/>
                <p:cNvSpPr>
                  <a:spLocks noChangeArrowheads="1"/>
                </p:cNvSpPr>
                <p:nvPr/>
              </p:nvSpPr>
              <p:spPr bwMode="auto">
                <a:xfrm>
                  <a:off x="1711" y="211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59" name="Line 212"/>
                <p:cNvSpPr>
                  <a:spLocks noChangeShapeType="1"/>
                </p:cNvSpPr>
                <p:nvPr/>
              </p:nvSpPr>
              <p:spPr bwMode="auto">
                <a:xfrm>
                  <a:off x="1711" y="21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0" name="Line 213"/>
                <p:cNvSpPr>
                  <a:spLocks noChangeShapeType="1"/>
                </p:cNvSpPr>
                <p:nvPr/>
              </p:nvSpPr>
              <p:spPr bwMode="auto">
                <a:xfrm>
                  <a:off x="1711" y="211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1" name="Rectangle 214"/>
                <p:cNvSpPr>
                  <a:spLocks noChangeArrowheads="1"/>
                </p:cNvSpPr>
                <p:nvPr/>
              </p:nvSpPr>
              <p:spPr bwMode="auto">
                <a:xfrm>
                  <a:off x="1717" y="211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2" name="Line 215"/>
                <p:cNvSpPr>
                  <a:spLocks noChangeShapeType="1"/>
                </p:cNvSpPr>
                <p:nvPr/>
              </p:nvSpPr>
              <p:spPr bwMode="auto">
                <a:xfrm>
                  <a:off x="1717" y="211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3" name="Rectangle 216"/>
                <p:cNvSpPr>
                  <a:spLocks noChangeArrowheads="1"/>
                </p:cNvSpPr>
                <p:nvPr/>
              </p:nvSpPr>
              <p:spPr bwMode="auto">
                <a:xfrm>
                  <a:off x="3527" y="211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4" name="Line 217"/>
                <p:cNvSpPr>
                  <a:spLocks noChangeShapeType="1"/>
                </p:cNvSpPr>
                <p:nvPr/>
              </p:nvSpPr>
              <p:spPr bwMode="auto">
                <a:xfrm>
                  <a:off x="3527" y="21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5" name="Line 218"/>
                <p:cNvSpPr>
                  <a:spLocks noChangeShapeType="1"/>
                </p:cNvSpPr>
                <p:nvPr/>
              </p:nvSpPr>
              <p:spPr bwMode="auto">
                <a:xfrm>
                  <a:off x="3527" y="211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6" name="Rectangle 219"/>
                <p:cNvSpPr>
                  <a:spLocks noChangeArrowheads="1"/>
                </p:cNvSpPr>
                <p:nvPr/>
              </p:nvSpPr>
              <p:spPr bwMode="auto">
                <a:xfrm>
                  <a:off x="3533" y="211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7" name="Line 220"/>
                <p:cNvSpPr>
                  <a:spLocks noChangeShapeType="1"/>
                </p:cNvSpPr>
                <p:nvPr/>
              </p:nvSpPr>
              <p:spPr bwMode="auto">
                <a:xfrm>
                  <a:off x="3533" y="211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8" name="Rectangle 221"/>
                <p:cNvSpPr>
                  <a:spLocks noChangeArrowheads="1"/>
                </p:cNvSpPr>
                <p:nvPr/>
              </p:nvSpPr>
              <p:spPr bwMode="auto">
                <a:xfrm>
                  <a:off x="5341" y="211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69" name="Line 222"/>
                <p:cNvSpPr>
                  <a:spLocks noChangeShapeType="1"/>
                </p:cNvSpPr>
                <p:nvPr/>
              </p:nvSpPr>
              <p:spPr bwMode="auto">
                <a:xfrm>
                  <a:off x="5341" y="21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0" name="Rectangle 223"/>
                <p:cNvSpPr>
                  <a:spLocks noChangeArrowheads="1"/>
                </p:cNvSpPr>
                <p:nvPr/>
              </p:nvSpPr>
              <p:spPr bwMode="auto">
                <a:xfrm>
                  <a:off x="442" y="211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1" name="Line 224"/>
                <p:cNvSpPr>
                  <a:spLocks noChangeShapeType="1"/>
                </p:cNvSpPr>
                <p:nvPr/>
              </p:nvSpPr>
              <p:spPr bwMode="auto">
                <a:xfrm>
                  <a:off x="442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2" name="Rectangle 225"/>
                <p:cNvSpPr>
                  <a:spLocks noChangeArrowheads="1"/>
                </p:cNvSpPr>
                <p:nvPr/>
              </p:nvSpPr>
              <p:spPr bwMode="auto">
                <a:xfrm>
                  <a:off x="1711" y="211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3" name="Line 226"/>
                <p:cNvSpPr>
                  <a:spLocks noChangeShapeType="1"/>
                </p:cNvSpPr>
                <p:nvPr/>
              </p:nvSpPr>
              <p:spPr bwMode="auto">
                <a:xfrm>
                  <a:off x="1711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4" name="Rectangle 227"/>
                <p:cNvSpPr>
                  <a:spLocks noChangeArrowheads="1"/>
                </p:cNvSpPr>
                <p:nvPr/>
              </p:nvSpPr>
              <p:spPr bwMode="auto">
                <a:xfrm>
                  <a:off x="3527" y="211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5" name="Line 228"/>
                <p:cNvSpPr>
                  <a:spLocks noChangeShapeType="1"/>
                </p:cNvSpPr>
                <p:nvPr/>
              </p:nvSpPr>
              <p:spPr bwMode="auto">
                <a:xfrm>
                  <a:off x="3527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6" name="Rectangle 229"/>
                <p:cNvSpPr>
                  <a:spLocks noChangeArrowheads="1"/>
                </p:cNvSpPr>
                <p:nvPr/>
              </p:nvSpPr>
              <p:spPr bwMode="auto">
                <a:xfrm>
                  <a:off x="5341" y="211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7" name="Line 230"/>
                <p:cNvSpPr>
                  <a:spLocks noChangeShapeType="1"/>
                </p:cNvSpPr>
                <p:nvPr/>
              </p:nvSpPr>
              <p:spPr bwMode="auto">
                <a:xfrm>
                  <a:off x="5341" y="211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78" name="Rectangle 231"/>
                <p:cNvSpPr>
                  <a:spLocks noChangeArrowheads="1"/>
                </p:cNvSpPr>
                <p:nvPr/>
              </p:nvSpPr>
              <p:spPr bwMode="auto">
                <a:xfrm>
                  <a:off x="840" y="238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生產力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279" name="Rectangle 232"/>
                <p:cNvSpPr>
                  <a:spLocks noChangeArrowheads="1"/>
                </p:cNvSpPr>
                <p:nvPr/>
              </p:nvSpPr>
              <p:spPr bwMode="auto">
                <a:xfrm>
                  <a:off x="2220" y="2382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勞動生產力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80" name="Rectangle 233"/>
                <p:cNvSpPr>
                  <a:spLocks noChangeArrowheads="1"/>
                </p:cNvSpPr>
                <p:nvPr/>
              </p:nvSpPr>
              <p:spPr bwMode="auto">
                <a:xfrm>
                  <a:off x="3702" y="2382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知識生產力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81" name="Rectangle 234"/>
                <p:cNvSpPr>
                  <a:spLocks noChangeArrowheads="1"/>
                </p:cNvSpPr>
                <p:nvPr/>
              </p:nvSpPr>
              <p:spPr bwMode="auto">
                <a:xfrm>
                  <a:off x="4505" y="2363"/>
                  <a:ext cx="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 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282" name="Rectangle 235"/>
                <p:cNvSpPr>
                  <a:spLocks noChangeArrowheads="1"/>
                </p:cNvSpPr>
                <p:nvPr/>
              </p:nvSpPr>
              <p:spPr bwMode="auto">
                <a:xfrm>
                  <a:off x="4584" y="23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(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283" name="Rectangle 236"/>
                <p:cNvSpPr>
                  <a:spLocks noChangeArrowheads="1"/>
                </p:cNvSpPr>
                <p:nvPr/>
              </p:nvSpPr>
              <p:spPr bwMode="auto">
                <a:xfrm>
                  <a:off x="4638" y="2382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新指標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284" name="Rectangle 237"/>
                <p:cNvSpPr>
                  <a:spLocks noChangeArrowheads="1"/>
                </p:cNvSpPr>
                <p:nvPr/>
              </p:nvSpPr>
              <p:spPr bwMode="auto">
                <a:xfrm>
                  <a:off x="5120" y="2363"/>
                  <a:ext cx="5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rgbClr val="0000FF"/>
                      </a:solidFill>
                      <a:latin typeface="Times New Roman" pitchFamily="18" charset="0"/>
                    </a:rPr>
                    <a:t>)</a:t>
                  </a:r>
                  <a:endParaRPr lang="en-US" altLang="zh-TW" sz="2400">
                    <a:latin typeface="Times New Roman" pitchFamily="18" charset="0"/>
                  </a:endParaRPr>
                </a:p>
              </p:txBody>
            </p:sp>
            <p:sp>
              <p:nvSpPr>
                <p:cNvPr id="52285" name="Rectangle 238"/>
                <p:cNvSpPr>
                  <a:spLocks noChangeArrowheads="1"/>
                </p:cNvSpPr>
                <p:nvPr/>
              </p:nvSpPr>
              <p:spPr bwMode="auto">
                <a:xfrm>
                  <a:off x="442" y="23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6" name="Line 239"/>
                <p:cNvSpPr>
                  <a:spLocks noChangeShapeType="1"/>
                </p:cNvSpPr>
                <p:nvPr/>
              </p:nvSpPr>
              <p:spPr bwMode="auto">
                <a:xfrm>
                  <a:off x="442" y="23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7" name="Rectangle 240"/>
                <p:cNvSpPr>
                  <a:spLocks noChangeArrowheads="1"/>
                </p:cNvSpPr>
                <p:nvPr/>
              </p:nvSpPr>
              <p:spPr bwMode="auto">
                <a:xfrm>
                  <a:off x="453" y="235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8" name="Line 241"/>
                <p:cNvSpPr>
                  <a:spLocks noChangeShapeType="1"/>
                </p:cNvSpPr>
                <p:nvPr/>
              </p:nvSpPr>
              <p:spPr bwMode="auto">
                <a:xfrm>
                  <a:off x="453" y="235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89" name="Rectangle 242"/>
                <p:cNvSpPr>
                  <a:spLocks noChangeArrowheads="1"/>
                </p:cNvSpPr>
                <p:nvPr/>
              </p:nvSpPr>
              <p:spPr bwMode="auto">
                <a:xfrm>
                  <a:off x="1711" y="23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0" name="Line 243"/>
                <p:cNvSpPr>
                  <a:spLocks noChangeShapeType="1"/>
                </p:cNvSpPr>
                <p:nvPr/>
              </p:nvSpPr>
              <p:spPr bwMode="auto">
                <a:xfrm>
                  <a:off x="1711" y="23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1" name="Line 244"/>
                <p:cNvSpPr>
                  <a:spLocks noChangeShapeType="1"/>
                </p:cNvSpPr>
                <p:nvPr/>
              </p:nvSpPr>
              <p:spPr bwMode="auto">
                <a:xfrm>
                  <a:off x="1711" y="23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2" name="Rectangle 245"/>
                <p:cNvSpPr>
                  <a:spLocks noChangeArrowheads="1"/>
                </p:cNvSpPr>
                <p:nvPr/>
              </p:nvSpPr>
              <p:spPr bwMode="auto">
                <a:xfrm>
                  <a:off x="1717" y="235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3" name="Line 246"/>
                <p:cNvSpPr>
                  <a:spLocks noChangeShapeType="1"/>
                </p:cNvSpPr>
                <p:nvPr/>
              </p:nvSpPr>
              <p:spPr bwMode="auto">
                <a:xfrm>
                  <a:off x="1717" y="235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4" name="Rectangle 247"/>
                <p:cNvSpPr>
                  <a:spLocks noChangeArrowheads="1"/>
                </p:cNvSpPr>
                <p:nvPr/>
              </p:nvSpPr>
              <p:spPr bwMode="auto">
                <a:xfrm>
                  <a:off x="3527" y="235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5" name="Line 248"/>
                <p:cNvSpPr>
                  <a:spLocks noChangeShapeType="1"/>
                </p:cNvSpPr>
                <p:nvPr/>
              </p:nvSpPr>
              <p:spPr bwMode="auto">
                <a:xfrm>
                  <a:off x="3527" y="23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6" name="Line 249"/>
                <p:cNvSpPr>
                  <a:spLocks noChangeShapeType="1"/>
                </p:cNvSpPr>
                <p:nvPr/>
              </p:nvSpPr>
              <p:spPr bwMode="auto">
                <a:xfrm>
                  <a:off x="3527" y="235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7" name="Rectangle 250"/>
                <p:cNvSpPr>
                  <a:spLocks noChangeArrowheads="1"/>
                </p:cNvSpPr>
                <p:nvPr/>
              </p:nvSpPr>
              <p:spPr bwMode="auto">
                <a:xfrm>
                  <a:off x="3533" y="235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8" name="Line 251"/>
                <p:cNvSpPr>
                  <a:spLocks noChangeShapeType="1"/>
                </p:cNvSpPr>
                <p:nvPr/>
              </p:nvSpPr>
              <p:spPr bwMode="auto">
                <a:xfrm>
                  <a:off x="3533" y="235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299" name="Rectangle 252"/>
                <p:cNvSpPr>
                  <a:spLocks noChangeArrowheads="1"/>
                </p:cNvSpPr>
                <p:nvPr/>
              </p:nvSpPr>
              <p:spPr bwMode="auto">
                <a:xfrm>
                  <a:off x="5341" y="235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0" name="Line 253"/>
                <p:cNvSpPr>
                  <a:spLocks noChangeShapeType="1"/>
                </p:cNvSpPr>
                <p:nvPr/>
              </p:nvSpPr>
              <p:spPr bwMode="auto">
                <a:xfrm>
                  <a:off x="5341" y="23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1" name="Rectangle 254"/>
                <p:cNvSpPr>
                  <a:spLocks noChangeArrowheads="1"/>
                </p:cNvSpPr>
                <p:nvPr/>
              </p:nvSpPr>
              <p:spPr bwMode="auto">
                <a:xfrm>
                  <a:off x="442" y="23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2" name="Line 255"/>
                <p:cNvSpPr>
                  <a:spLocks noChangeShapeType="1"/>
                </p:cNvSpPr>
                <p:nvPr/>
              </p:nvSpPr>
              <p:spPr bwMode="auto">
                <a:xfrm>
                  <a:off x="442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3" name="Rectangle 256"/>
                <p:cNvSpPr>
                  <a:spLocks noChangeArrowheads="1"/>
                </p:cNvSpPr>
                <p:nvPr/>
              </p:nvSpPr>
              <p:spPr bwMode="auto">
                <a:xfrm>
                  <a:off x="1711" y="23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4" name="Line 257"/>
                <p:cNvSpPr>
                  <a:spLocks noChangeShapeType="1"/>
                </p:cNvSpPr>
                <p:nvPr/>
              </p:nvSpPr>
              <p:spPr bwMode="auto">
                <a:xfrm>
                  <a:off x="1711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5" name="Rectangle 258"/>
                <p:cNvSpPr>
                  <a:spLocks noChangeArrowheads="1"/>
                </p:cNvSpPr>
                <p:nvPr/>
              </p:nvSpPr>
              <p:spPr bwMode="auto">
                <a:xfrm>
                  <a:off x="3527" y="235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6" name="Line 259"/>
                <p:cNvSpPr>
                  <a:spLocks noChangeShapeType="1"/>
                </p:cNvSpPr>
                <p:nvPr/>
              </p:nvSpPr>
              <p:spPr bwMode="auto">
                <a:xfrm>
                  <a:off x="3527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7" name="Rectangle 260"/>
                <p:cNvSpPr>
                  <a:spLocks noChangeArrowheads="1"/>
                </p:cNvSpPr>
                <p:nvPr/>
              </p:nvSpPr>
              <p:spPr bwMode="auto">
                <a:xfrm>
                  <a:off x="5341" y="235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8" name="Line 261"/>
                <p:cNvSpPr>
                  <a:spLocks noChangeShapeType="1"/>
                </p:cNvSpPr>
                <p:nvPr/>
              </p:nvSpPr>
              <p:spPr bwMode="auto">
                <a:xfrm>
                  <a:off x="5341" y="235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09" name="Rectangle 262"/>
                <p:cNvSpPr>
                  <a:spLocks noChangeArrowheads="1"/>
                </p:cNvSpPr>
                <p:nvPr/>
              </p:nvSpPr>
              <p:spPr bwMode="auto">
                <a:xfrm>
                  <a:off x="759" y="2622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資產要素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10" name="Rectangle 263"/>
                <p:cNvSpPr>
                  <a:spLocks noChangeArrowheads="1"/>
                </p:cNvSpPr>
                <p:nvPr/>
              </p:nvSpPr>
              <p:spPr bwMode="auto">
                <a:xfrm>
                  <a:off x="2140" y="2622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有形資產為主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11" name="Rectangle 264"/>
                <p:cNvSpPr>
                  <a:spLocks noChangeArrowheads="1"/>
                </p:cNvSpPr>
                <p:nvPr/>
              </p:nvSpPr>
              <p:spPr bwMode="auto">
                <a:xfrm>
                  <a:off x="3956" y="2622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無形資產為主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12" name="Rectangle 265"/>
                <p:cNvSpPr>
                  <a:spLocks noChangeArrowheads="1"/>
                </p:cNvSpPr>
                <p:nvPr/>
              </p:nvSpPr>
              <p:spPr bwMode="auto">
                <a:xfrm>
                  <a:off x="442" y="25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3" name="Line 266"/>
                <p:cNvSpPr>
                  <a:spLocks noChangeShapeType="1"/>
                </p:cNvSpPr>
                <p:nvPr/>
              </p:nvSpPr>
              <p:spPr bwMode="auto">
                <a:xfrm>
                  <a:off x="442" y="25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4" name="Rectangle 267"/>
                <p:cNvSpPr>
                  <a:spLocks noChangeArrowheads="1"/>
                </p:cNvSpPr>
                <p:nvPr/>
              </p:nvSpPr>
              <p:spPr bwMode="auto">
                <a:xfrm>
                  <a:off x="453" y="2592"/>
                  <a:ext cx="125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5" name="Line 268"/>
                <p:cNvSpPr>
                  <a:spLocks noChangeShapeType="1"/>
                </p:cNvSpPr>
                <p:nvPr/>
              </p:nvSpPr>
              <p:spPr bwMode="auto">
                <a:xfrm>
                  <a:off x="453" y="259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6" name="Rectangle 269"/>
                <p:cNvSpPr>
                  <a:spLocks noChangeArrowheads="1"/>
                </p:cNvSpPr>
                <p:nvPr/>
              </p:nvSpPr>
              <p:spPr bwMode="auto">
                <a:xfrm>
                  <a:off x="1711" y="25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7" name="Line 270"/>
                <p:cNvSpPr>
                  <a:spLocks noChangeShapeType="1"/>
                </p:cNvSpPr>
                <p:nvPr/>
              </p:nvSpPr>
              <p:spPr bwMode="auto">
                <a:xfrm>
                  <a:off x="1711" y="25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8" name="Line 271"/>
                <p:cNvSpPr>
                  <a:spLocks noChangeShapeType="1"/>
                </p:cNvSpPr>
                <p:nvPr/>
              </p:nvSpPr>
              <p:spPr bwMode="auto">
                <a:xfrm>
                  <a:off x="1711" y="25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19" name="Rectangle 272"/>
                <p:cNvSpPr>
                  <a:spLocks noChangeArrowheads="1"/>
                </p:cNvSpPr>
                <p:nvPr/>
              </p:nvSpPr>
              <p:spPr bwMode="auto">
                <a:xfrm>
                  <a:off x="1717" y="2592"/>
                  <a:ext cx="1810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0" name="Line 273"/>
                <p:cNvSpPr>
                  <a:spLocks noChangeShapeType="1"/>
                </p:cNvSpPr>
                <p:nvPr/>
              </p:nvSpPr>
              <p:spPr bwMode="auto">
                <a:xfrm>
                  <a:off x="1717" y="259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1" name="Rectangle 274"/>
                <p:cNvSpPr>
                  <a:spLocks noChangeArrowheads="1"/>
                </p:cNvSpPr>
                <p:nvPr/>
              </p:nvSpPr>
              <p:spPr bwMode="auto">
                <a:xfrm>
                  <a:off x="3527" y="2592"/>
                  <a:ext cx="6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2" name="Line 275"/>
                <p:cNvSpPr>
                  <a:spLocks noChangeShapeType="1"/>
                </p:cNvSpPr>
                <p:nvPr/>
              </p:nvSpPr>
              <p:spPr bwMode="auto">
                <a:xfrm>
                  <a:off x="3527" y="259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3" name="Line 276"/>
                <p:cNvSpPr>
                  <a:spLocks noChangeShapeType="1"/>
                </p:cNvSpPr>
                <p:nvPr/>
              </p:nvSpPr>
              <p:spPr bwMode="auto">
                <a:xfrm>
                  <a:off x="3527" y="2592"/>
                  <a:ext cx="1" cy="6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4" name="Rectangle 277"/>
                <p:cNvSpPr>
                  <a:spLocks noChangeArrowheads="1"/>
                </p:cNvSpPr>
                <p:nvPr/>
              </p:nvSpPr>
              <p:spPr bwMode="auto">
                <a:xfrm>
                  <a:off x="3533" y="2592"/>
                  <a:ext cx="1808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5" name="Line 278"/>
                <p:cNvSpPr>
                  <a:spLocks noChangeShapeType="1"/>
                </p:cNvSpPr>
                <p:nvPr/>
              </p:nvSpPr>
              <p:spPr bwMode="auto">
                <a:xfrm>
                  <a:off x="3533" y="259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6" name="Rectangle 279"/>
                <p:cNvSpPr>
                  <a:spLocks noChangeArrowheads="1"/>
                </p:cNvSpPr>
                <p:nvPr/>
              </p:nvSpPr>
              <p:spPr bwMode="auto">
                <a:xfrm>
                  <a:off x="5341" y="2592"/>
                  <a:ext cx="11" cy="6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7" name="Line 280"/>
                <p:cNvSpPr>
                  <a:spLocks noChangeShapeType="1"/>
                </p:cNvSpPr>
                <p:nvPr/>
              </p:nvSpPr>
              <p:spPr bwMode="auto">
                <a:xfrm>
                  <a:off x="5341" y="25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8" name="Rectangle 281"/>
                <p:cNvSpPr>
                  <a:spLocks noChangeArrowheads="1"/>
                </p:cNvSpPr>
                <p:nvPr/>
              </p:nvSpPr>
              <p:spPr bwMode="auto">
                <a:xfrm>
                  <a:off x="442" y="25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29" name="Line 282"/>
                <p:cNvSpPr>
                  <a:spLocks noChangeShapeType="1"/>
                </p:cNvSpPr>
                <p:nvPr/>
              </p:nvSpPr>
              <p:spPr bwMode="auto">
                <a:xfrm>
                  <a:off x="442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0" name="Rectangle 283"/>
                <p:cNvSpPr>
                  <a:spLocks noChangeArrowheads="1"/>
                </p:cNvSpPr>
                <p:nvPr/>
              </p:nvSpPr>
              <p:spPr bwMode="auto">
                <a:xfrm>
                  <a:off x="1711" y="25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1" name="Line 284"/>
                <p:cNvSpPr>
                  <a:spLocks noChangeShapeType="1"/>
                </p:cNvSpPr>
                <p:nvPr/>
              </p:nvSpPr>
              <p:spPr bwMode="auto">
                <a:xfrm>
                  <a:off x="1711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2" name="Rectangle 285"/>
                <p:cNvSpPr>
                  <a:spLocks noChangeArrowheads="1"/>
                </p:cNvSpPr>
                <p:nvPr/>
              </p:nvSpPr>
              <p:spPr bwMode="auto">
                <a:xfrm>
                  <a:off x="3527" y="2598"/>
                  <a:ext cx="6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3" name="Line 286"/>
                <p:cNvSpPr>
                  <a:spLocks noChangeShapeType="1"/>
                </p:cNvSpPr>
                <p:nvPr/>
              </p:nvSpPr>
              <p:spPr bwMode="auto">
                <a:xfrm>
                  <a:off x="3527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4" name="Rectangle 287"/>
                <p:cNvSpPr>
                  <a:spLocks noChangeArrowheads="1"/>
                </p:cNvSpPr>
                <p:nvPr/>
              </p:nvSpPr>
              <p:spPr bwMode="auto">
                <a:xfrm>
                  <a:off x="5341" y="2598"/>
                  <a:ext cx="11" cy="23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5" name="Line 288"/>
                <p:cNvSpPr>
                  <a:spLocks noChangeShapeType="1"/>
                </p:cNvSpPr>
                <p:nvPr/>
              </p:nvSpPr>
              <p:spPr bwMode="auto">
                <a:xfrm>
                  <a:off x="5341" y="2598"/>
                  <a:ext cx="1" cy="234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36" name="Rectangle 289"/>
                <p:cNvSpPr>
                  <a:spLocks noChangeArrowheads="1"/>
                </p:cNvSpPr>
                <p:nvPr/>
              </p:nvSpPr>
              <p:spPr bwMode="auto">
                <a:xfrm>
                  <a:off x="759" y="286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管理對象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37" name="Rectangle 290"/>
                <p:cNvSpPr>
                  <a:spLocks noChangeArrowheads="1"/>
                </p:cNvSpPr>
                <p:nvPr/>
              </p:nvSpPr>
              <p:spPr bwMode="auto">
                <a:xfrm>
                  <a:off x="2220" y="2861"/>
                  <a:ext cx="3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物流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38" name="Rectangle 291"/>
                <p:cNvSpPr>
                  <a:spLocks noChangeArrowheads="1"/>
                </p:cNvSpPr>
                <p:nvPr/>
              </p:nvSpPr>
              <p:spPr bwMode="auto">
                <a:xfrm>
                  <a:off x="2541" y="2861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、金流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39" name="Rectangle 292"/>
                <p:cNvSpPr>
                  <a:spLocks noChangeArrowheads="1"/>
                </p:cNvSpPr>
                <p:nvPr/>
              </p:nvSpPr>
              <p:spPr bwMode="auto">
                <a:xfrm>
                  <a:off x="3876" y="2861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資訊流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40" name="Rectangle 293"/>
                <p:cNvSpPr>
                  <a:spLocks noChangeArrowheads="1"/>
                </p:cNvSpPr>
                <p:nvPr/>
              </p:nvSpPr>
              <p:spPr bwMode="auto">
                <a:xfrm>
                  <a:off x="4358" y="286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、知識流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41" name="Rectangle 294"/>
                <p:cNvSpPr>
                  <a:spLocks noChangeArrowheads="1"/>
                </p:cNvSpPr>
                <p:nvPr/>
              </p:nvSpPr>
              <p:spPr bwMode="auto">
                <a:xfrm>
                  <a:off x="442" y="283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2" name="Line 295"/>
                <p:cNvSpPr>
                  <a:spLocks noChangeShapeType="1"/>
                </p:cNvSpPr>
                <p:nvPr/>
              </p:nvSpPr>
              <p:spPr bwMode="auto">
                <a:xfrm>
                  <a:off x="442" y="28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3" name="Rectangle 296"/>
                <p:cNvSpPr>
                  <a:spLocks noChangeArrowheads="1"/>
                </p:cNvSpPr>
                <p:nvPr/>
              </p:nvSpPr>
              <p:spPr bwMode="auto">
                <a:xfrm>
                  <a:off x="453" y="283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4" name="Line 297"/>
                <p:cNvSpPr>
                  <a:spLocks noChangeShapeType="1"/>
                </p:cNvSpPr>
                <p:nvPr/>
              </p:nvSpPr>
              <p:spPr bwMode="auto">
                <a:xfrm>
                  <a:off x="453" y="283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5" name="Rectangle 298"/>
                <p:cNvSpPr>
                  <a:spLocks noChangeArrowheads="1"/>
                </p:cNvSpPr>
                <p:nvPr/>
              </p:nvSpPr>
              <p:spPr bwMode="auto">
                <a:xfrm>
                  <a:off x="1711" y="283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6" name="Line 299"/>
                <p:cNvSpPr>
                  <a:spLocks noChangeShapeType="1"/>
                </p:cNvSpPr>
                <p:nvPr/>
              </p:nvSpPr>
              <p:spPr bwMode="auto">
                <a:xfrm>
                  <a:off x="1711" y="28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7" name="Line 300"/>
                <p:cNvSpPr>
                  <a:spLocks noChangeShapeType="1"/>
                </p:cNvSpPr>
                <p:nvPr/>
              </p:nvSpPr>
              <p:spPr bwMode="auto">
                <a:xfrm>
                  <a:off x="1711" y="283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8" name="Rectangle 301"/>
                <p:cNvSpPr>
                  <a:spLocks noChangeArrowheads="1"/>
                </p:cNvSpPr>
                <p:nvPr/>
              </p:nvSpPr>
              <p:spPr bwMode="auto">
                <a:xfrm>
                  <a:off x="1717" y="283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49" name="Line 302"/>
                <p:cNvSpPr>
                  <a:spLocks noChangeShapeType="1"/>
                </p:cNvSpPr>
                <p:nvPr/>
              </p:nvSpPr>
              <p:spPr bwMode="auto">
                <a:xfrm>
                  <a:off x="1717" y="283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0" name="Rectangle 303"/>
                <p:cNvSpPr>
                  <a:spLocks noChangeArrowheads="1"/>
                </p:cNvSpPr>
                <p:nvPr/>
              </p:nvSpPr>
              <p:spPr bwMode="auto">
                <a:xfrm>
                  <a:off x="3527" y="283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1" name="Line 304"/>
                <p:cNvSpPr>
                  <a:spLocks noChangeShapeType="1"/>
                </p:cNvSpPr>
                <p:nvPr/>
              </p:nvSpPr>
              <p:spPr bwMode="auto">
                <a:xfrm>
                  <a:off x="3527" y="283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2" name="Line 305"/>
                <p:cNvSpPr>
                  <a:spLocks noChangeShapeType="1"/>
                </p:cNvSpPr>
                <p:nvPr/>
              </p:nvSpPr>
              <p:spPr bwMode="auto">
                <a:xfrm>
                  <a:off x="3527" y="283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3" name="Rectangle 306"/>
                <p:cNvSpPr>
                  <a:spLocks noChangeArrowheads="1"/>
                </p:cNvSpPr>
                <p:nvPr/>
              </p:nvSpPr>
              <p:spPr bwMode="auto">
                <a:xfrm>
                  <a:off x="3533" y="283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4" name="Line 307"/>
                <p:cNvSpPr>
                  <a:spLocks noChangeShapeType="1"/>
                </p:cNvSpPr>
                <p:nvPr/>
              </p:nvSpPr>
              <p:spPr bwMode="auto">
                <a:xfrm>
                  <a:off x="3533" y="283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5" name="Rectangle 308"/>
                <p:cNvSpPr>
                  <a:spLocks noChangeArrowheads="1"/>
                </p:cNvSpPr>
                <p:nvPr/>
              </p:nvSpPr>
              <p:spPr bwMode="auto">
                <a:xfrm>
                  <a:off x="5341" y="283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6" name="Line 309"/>
                <p:cNvSpPr>
                  <a:spLocks noChangeShapeType="1"/>
                </p:cNvSpPr>
                <p:nvPr/>
              </p:nvSpPr>
              <p:spPr bwMode="auto">
                <a:xfrm>
                  <a:off x="5341" y="283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7" name="Rectangle 310"/>
                <p:cNvSpPr>
                  <a:spLocks noChangeArrowheads="1"/>
                </p:cNvSpPr>
                <p:nvPr/>
              </p:nvSpPr>
              <p:spPr bwMode="auto">
                <a:xfrm>
                  <a:off x="442" y="283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8" name="Line 311"/>
                <p:cNvSpPr>
                  <a:spLocks noChangeShapeType="1"/>
                </p:cNvSpPr>
                <p:nvPr/>
              </p:nvSpPr>
              <p:spPr bwMode="auto">
                <a:xfrm>
                  <a:off x="442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59" name="Rectangle 312"/>
                <p:cNvSpPr>
                  <a:spLocks noChangeArrowheads="1"/>
                </p:cNvSpPr>
                <p:nvPr/>
              </p:nvSpPr>
              <p:spPr bwMode="auto">
                <a:xfrm>
                  <a:off x="1711" y="283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0" name="Line 313"/>
                <p:cNvSpPr>
                  <a:spLocks noChangeShapeType="1"/>
                </p:cNvSpPr>
                <p:nvPr/>
              </p:nvSpPr>
              <p:spPr bwMode="auto">
                <a:xfrm>
                  <a:off x="1711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1" name="Rectangle 314"/>
                <p:cNvSpPr>
                  <a:spLocks noChangeArrowheads="1"/>
                </p:cNvSpPr>
                <p:nvPr/>
              </p:nvSpPr>
              <p:spPr bwMode="auto">
                <a:xfrm>
                  <a:off x="3527" y="283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2" name="Line 315"/>
                <p:cNvSpPr>
                  <a:spLocks noChangeShapeType="1"/>
                </p:cNvSpPr>
                <p:nvPr/>
              </p:nvSpPr>
              <p:spPr bwMode="auto">
                <a:xfrm>
                  <a:off x="3527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3" name="Rectangle 316"/>
                <p:cNvSpPr>
                  <a:spLocks noChangeArrowheads="1"/>
                </p:cNvSpPr>
                <p:nvPr/>
              </p:nvSpPr>
              <p:spPr bwMode="auto">
                <a:xfrm>
                  <a:off x="5341" y="283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4" name="Line 317"/>
                <p:cNvSpPr>
                  <a:spLocks noChangeShapeType="1"/>
                </p:cNvSpPr>
                <p:nvPr/>
              </p:nvSpPr>
              <p:spPr bwMode="auto">
                <a:xfrm>
                  <a:off x="5341" y="283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5" name="Rectangle 318"/>
                <p:cNvSpPr>
                  <a:spLocks noChangeArrowheads="1"/>
                </p:cNvSpPr>
                <p:nvPr/>
              </p:nvSpPr>
              <p:spPr bwMode="auto">
                <a:xfrm>
                  <a:off x="759" y="310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報酬方式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66" name="Rectangle 319"/>
                <p:cNvSpPr>
                  <a:spLocks noChangeArrowheads="1"/>
                </p:cNvSpPr>
                <p:nvPr/>
              </p:nvSpPr>
              <p:spPr bwMode="auto">
                <a:xfrm>
                  <a:off x="2381" y="3101"/>
                  <a:ext cx="48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工資制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67" name="Rectangle 320"/>
                <p:cNvSpPr>
                  <a:spLocks noChangeArrowheads="1"/>
                </p:cNvSpPr>
                <p:nvPr/>
              </p:nvSpPr>
              <p:spPr bwMode="auto">
                <a:xfrm>
                  <a:off x="4037" y="3101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業績分紅制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68" name="Rectangle 321"/>
                <p:cNvSpPr>
                  <a:spLocks noChangeArrowheads="1"/>
                </p:cNvSpPr>
                <p:nvPr/>
              </p:nvSpPr>
              <p:spPr bwMode="auto">
                <a:xfrm>
                  <a:off x="442" y="307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69" name="Line 322"/>
                <p:cNvSpPr>
                  <a:spLocks noChangeShapeType="1"/>
                </p:cNvSpPr>
                <p:nvPr/>
              </p:nvSpPr>
              <p:spPr bwMode="auto">
                <a:xfrm>
                  <a:off x="442" y="30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0" name="Rectangle 323"/>
                <p:cNvSpPr>
                  <a:spLocks noChangeArrowheads="1"/>
                </p:cNvSpPr>
                <p:nvPr/>
              </p:nvSpPr>
              <p:spPr bwMode="auto">
                <a:xfrm>
                  <a:off x="453" y="307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1" name="Line 324"/>
                <p:cNvSpPr>
                  <a:spLocks noChangeShapeType="1"/>
                </p:cNvSpPr>
                <p:nvPr/>
              </p:nvSpPr>
              <p:spPr bwMode="auto">
                <a:xfrm>
                  <a:off x="453" y="307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2" name="Rectangle 325"/>
                <p:cNvSpPr>
                  <a:spLocks noChangeArrowheads="1"/>
                </p:cNvSpPr>
                <p:nvPr/>
              </p:nvSpPr>
              <p:spPr bwMode="auto">
                <a:xfrm>
                  <a:off x="1711" y="307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3" name="Line 326"/>
                <p:cNvSpPr>
                  <a:spLocks noChangeShapeType="1"/>
                </p:cNvSpPr>
                <p:nvPr/>
              </p:nvSpPr>
              <p:spPr bwMode="auto">
                <a:xfrm>
                  <a:off x="1711" y="30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4" name="Line 327"/>
                <p:cNvSpPr>
                  <a:spLocks noChangeShapeType="1"/>
                </p:cNvSpPr>
                <p:nvPr/>
              </p:nvSpPr>
              <p:spPr bwMode="auto">
                <a:xfrm>
                  <a:off x="1711" y="307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5" name="Rectangle 328"/>
                <p:cNvSpPr>
                  <a:spLocks noChangeArrowheads="1"/>
                </p:cNvSpPr>
                <p:nvPr/>
              </p:nvSpPr>
              <p:spPr bwMode="auto">
                <a:xfrm>
                  <a:off x="1717" y="307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6" name="Line 329"/>
                <p:cNvSpPr>
                  <a:spLocks noChangeShapeType="1"/>
                </p:cNvSpPr>
                <p:nvPr/>
              </p:nvSpPr>
              <p:spPr bwMode="auto">
                <a:xfrm>
                  <a:off x="1717" y="307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7" name="Rectangle 330"/>
                <p:cNvSpPr>
                  <a:spLocks noChangeArrowheads="1"/>
                </p:cNvSpPr>
                <p:nvPr/>
              </p:nvSpPr>
              <p:spPr bwMode="auto">
                <a:xfrm>
                  <a:off x="3527" y="307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8" name="Line 331"/>
                <p:cNvSpPr>
                  <a:spLocks noChangeShapeType="1"/>
                </p:cNvSpPr>
                <p:nvPr/>
              </p:nvSpPr>
              <p:spPr bwMode="auto">
                <a:xfrm>
                  <a:off x="3527" y="307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79" name="Line 332"/>
                <p:cNvSpPr>
                  <a:spLocks noChangeShapeType="1"/>
                </p:cNvSpPr>
                <p:nvPr/>
              </p:nvSpPr>
              <p:spPr bwMode="auto">
                <a:xfrm>
                  <a:off x="3527" y="307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0" name="Rectangle 333"/>
                <p:cNvSpPr>
                  <a:spLocks noChangeArrowheads="1"/>
                </p:cNvSpPr>
                <p:nvPr/>
              </p:nvSpPr>
              <p:spPr bwMode="auto">
                <a:xfrm>
                  <a:off x="3533" y="307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1" name="Line 334"/>
                <p:cNvSpPr>
                  <a:spLocks noChangeShapeType="1"/>
                </p:cNvSpPr>
                <p:nvPr/>
              </p:nvSpPr>
              <p:spPr bwMode="auto">
                <a:xfrm>
                  <a:off x="3533" y="307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2" name="Rectangle 335"/>
                <p:cNvSpPr>
                  <a:spLocks noChangeArrowheads="1"/>
                </p:cNvSpPr>
                <p:nvPr/>
              </p:nvSpPr>
              <p:spPr bwMode="auto">
                <a:xfrm>
                  <a:off x="5341" y="307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3" name="Line 336"/>
                <p:cNvSpPr>
                  <a:spLocks noChangeShapeType="1"/>
                </p:cNvSpPr>
                <p:nvPr/>
              </p:nvSpPr>
              <p:spPr bwMode="auto">
                <a:xfrm>
                  <a:off x="5341" y="307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4" name="Rectangle 337"/>
                <p:cNvSpPr>
                  <a:spLocks noChangeArrowheads="1"/>
                </p:cNvSpPr>
                <p:nvPr/>
              </p:nvSpPr>
              <p:spPr bwMode="auto">
                <a:xfrm>
                  <a:off x="442" y="307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5" name="Line 338"/>
                <p:cNvSpPr>
                  <a:spLocks noChangeShapeType="1"/>
                </p:cNvSpPr>
                <p:nvPr/>
              </p:nvSpPr>
              <p:spPr bwMode="auto">
                <a:xfrm>
                  <a:off x="442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6" name="Rectangle 339"/>
                <p:cNvSpPr>
                  <a:spLocks noChangeArrowheads="1"/>
                </p:cNvSpPr>
                <p:nvPr/>
              </p:nvSpPr>
              <p:spPr bwMode="auto">
                <a:xfrm>
                  <a:off x="1711" y="307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7" name="Line 340"/>
                <p:cNvSpPr>
                  <a:spLocks noChangeShapeType="1"/>
                </p:cNvSpPr>
                <p:nvPr/>
              </p:nvSpPr>
              <p:spPr bwMode="auto">
                <a:xfrm>
                  <a:off x="1711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8" name="Rectangle 341"/>
                <p:cNvSpPr>
                  <a:spLocks noChangeArrowheads="1"/>
                </p:cNvSpPr>
                <p:nvPr/>
              </p:nvSpPr>
              <p:spPr bwMode="auto">
                <a:xfrm>
                  <a:off x="3527" y="307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89" name="Line 342"/>
                <p:cNvSpPr>
                  <a:spLocks noChangeShapeType="1"/>
                </p:cNvSpPr>
                <p:nvPr/>
              </p:nvSpPr>
              <p:spPr bwMode="auto">
                <a:xfrm>
                  <a:off x="3527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0" name="Rectangle 343"/>
                <p:cNvSpPr>
                  <a:spLocks noChangeArrowheads="1"/>
                </p:cNvSpPr>
                <p:nvPr/>
              </p:nvSpPr>
              <p:spPr bwMode="auto">
                <a:xfrm>
                  <a:off x="5341" y="307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1" name="Line 344"/>
                <p:cNvSpPr>
                  <a:spLocks noChangeShapeType="1"/>
                </p:cNvSpPr>
                <p:nvPr/>
              </p:nvSpPr>
              <p:spPr bwMode="auto">
                <a:xfrm>
                  <a:off x="5341" y="307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2" name="Rectangle 345"/>
                <p:cNvSpPr>
                  <a:spLocks noChangeArrowheads="1"/>
                </p:cNvSpPr>
                <p:nvPr/>
              </p:nvSpPr>
              <p:spPr bwMode="auto">
                <a:xfrm>
                  <a:off x="598" y="3341"/>
                  <a:ext cx="96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經濟成長模式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393" name="Rectangle 346"/>
                <p:cNvSpPr>
                  <a:spLocks noChangeArrowheads="1"/>
                </p:cNvSpPr>
                <p:nvPr/>
              </p:nvSpPr>
              <p:spPr bwMode="auto">
                <a:xfrm>
                  <a:off x="2220" y="3341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循環週期性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94" name="Rectangle 347"/>
                <p:cNvSpPr>
                  <a:spLocks noChangeArrowheads="1"/>
                </p:cNvSpPr>
                <p:nvPr/>
              </p:nvSpPr>
              <p:spPr bwMode="auto">
                <a:xfrm>
                  <a:off x="3646" y="3341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長期持續成長性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95" name="Rectangle 348"/>
                <p:cNvSpPr>
                  <a:spLocks noChangeArrowheads="1"/>
                </p:cNvSpPr>
                <p:nvPr/>
              </p:nvSpPr>
              <p:spPr bwMode="auto">
                <a:xfrm>
                  <a:off x="4770" y="3323"/>
                  <a:ext cx="421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zh-TW" sz="2000" b="1">
                      <a:solidFill>
                        <a:schemeClr val="hlink"/>
                      </a:solidFill>
                      <a:latin typeface="Times New Roman" pitchFamily="18" charset="0"/>
                    </a:rPr>
                    <a:t> (Key)</a:t>
                  </a:r>
                  <a:endParaRPr lang="en-US" altLang="zh-TW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396" name="Rectangle 349"/>
                <p:cNvSpPr>
                  <a:spLocks noChangeArrowheads="1"/>
                </p:cNvSpPr>
                <p:nvPr/>
              </p:nvSpPr>
              <p:spPr bwMode="auto">
                <a:xfrm>
                  <a:off x="442" y="331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7" name="Line 350"/>
                <p:cNvSpPr>
                  <a:spLocks noChangeShapeType="1"/>
                </p:cNvSpPr>
                <p:nvPr/>
              </p:nvSpPr>
              <p:spPr bwMode="auto">
                <a:xfrm>
                  <a:off x="442" y="33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8" name="Rectangle 351"/>
                <p:cNvSpPr>
                  <a:spLocks noChangeArrowheads="1"/>
                </p:cNvSpPr>
                <p:nvPr/>
              </p:nvSpPr>
              <p:spPr bwMode="auto">
                <a:xfrm>
                  <a:off x="453" y="331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399" name="Line 352"/>
                <p:cNvSpPr>
                  <a:spLocks noChangeShapeType="1"/>
                </p:cNvSpPr>
                <p:nvPr/>
              </p:nvSpPr>
              <p:spPr bwMode="auto">
                <a:xfrm>
                  <a:off x="453" y="331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0" name="Rectangle 353"/>
                <p:cNvSpPr>
                  <a:spLocks noChangeArrowheads="1"/>
                </p:cNvSpPr>
                <p:nvPr/>
              </p:nvSpPr>
              <p:spPr bwMode="auto">
                <a:xfrm>
                  <a:off x="1711" y="331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1" name="Line 354"/>
                <p:cNvSpPr>
                  <a:spLocks noChangeShapeType="1"/>
                </p:cNvSpPr>
                <p:nvPr/>
              </p:nvSpPr>
              <p:spPr bwMode="auto">
                <a:xfrm>
                  <a:off x="1711" y="33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2" name="Line 355"/>
                <p:cNvSpPr>
                  <a:spLocks noChangeShapeType="1"/>
                </p:cNvSpPr>
                <p:nvPr/>
              </p:nvSpPr>
              <p:spPr bwMode="auto">
                <a:xfrm>
                  <a:off x="1711" y="331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3" name="Rectangle 356"/>
                <p:cNvSpPr>
                  <a:spLocks noChangeArrowheads="1"/>
                </p:cNvSpPr>
                <p:nvPr/>
              </p:nvSpPr>
              <p:spPr bwMode="auto">
                <a:xfrm>
                  <a:off x="1717" y="331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4" name="Line 357"/>
                <p:cNvSpPr>
                  <a:spLocks noChangeShapeType="1"/>
                </p:cNvSpPr>
                <p:nvPr/>
              </p:nvSpPr>
              <p:spPr bwMode="auto">
                <a:xfrm>
                  <a:off x="1717" y="331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5" name="Rectangle 358"/>
                <p:cNvSpPr>
                  <a:spLocks noChangeArrowheads="1"/>
                </p:cNvSpPr>
                <p:nvPr/>
              </p:nvSpPr>
              <p:spPr bwMode="auto">
                <a:xfrm>
                  <a:off x="3527" y="331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6" name="Line 359"/>
                <p:cNvSpPr>
                  <a:spLocks noChangeShapeType="1"/>
                </p:cNvSpPr>
                <p:nvPr/>
              </p:nvSpPr>
              <p:spPr bwMode="auto">
                <a:xfrm>
                  <a:off x="3527" y="331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7" name="Line 360"/>
                <p:cNvSpPr>
                  <a:spLocks noChangeShapeType="1"/>
                </p:cNvSpPr>
                <p:nvPr/>
              </p:nvSpPr>
              <p:spPr bwMode="auto">
                <a:xfrm>
                  <a:off x="3527" y="331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8" name="Rectangle 361"/>
                <p:cNvSpPr>
                  <a:spLocks noChangeArrowheads="1"/>
                </p:cNvSpPr>
                <p:nvPr/>
              </p:nvSpPr>
              <p:spPr bwMode="auto">
                <a:xfrm>
                  <a:off x="3533" y="331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09" name="Line 362"/>
                <p:cNvSpPr>
                  <a:spLocks noChangeShapeType="1"/>
                </p:cNvSpPr>
                <p:nvPr/>
              </p:nvSpPr>
              <p:spPr bwMode="auto">
                <a:xfrm>
                  <a:off x="3533" y="331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0" name="Rectangle 363"/>
                <p:cNvSpPr>
                  <a:spLocks noChangeArrowheads="1"/>
                </p:cNvSpPr>
                <p:nvPr/>
              </p:nvSpPr>
              <p:spPr bwMode="auto">
                <a:xfrm>
                  <a:off x="5341" y="331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1" name="Line 364"/>
                <p:cNvSpPr>
                  <a:spLocks noChangeShapeType="1"/>
                </p:cNvSpPr>
                <p:nvPr/>
              </p:nvSpPr>
              <p:spPr bwMode="auto">
                <a:xfrm>
                  <a:off x="5341" y="331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2" name="Rectangle 365"/>
                <p:cNvSpPr>
                  <a:spLocks noChangeArrowheads="1"/>
                </p:cNvSpPr>
                <p:nvPr/>
              </p:nvSpPr>
              <p:spPr bwMode="auto">
                <a:xfrm>
                  <a:off x="442" y="331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3" name="Line 366"/>
                <p:cNvSpPr>
                  <a:spLocks noChangeShapeType="1"/>
                </p:cNvSpPr>
                <p:nvPr/>
              </p:nvSpPr>
              <p:spPr bwMode="auto">
                <a:xfrm>
                  <a:off x="442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4" name="Rectangle 367"/>
                <p:cNvSpPr>
                  <a:spLocks noChangeArrowheads="1"/>
                </p:cNvSpPr>
                <p:nvPr/>
              </p:nvSpPr>
              <p:spPr bwMode="auto">
                <a:xfrm>
                  <a:off x="1711" y="331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5" name="Line 368"/>
                <p:cNvSpPr>
                  <a:spLocks noChangeShapeType="1"/>
                </p:cNvSpPr>
                <p:nvPr/>
              </p:nvSpPr>
              <p:spPr bwMode="auto">
                <a:xfrm>
                  <a:off x="1711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6" name="Rectangle 369"/>
                <p:cNvSpPr>
                  <a:spLocks noChangeArrowheads="1"/>
                </p:cNvSpPr>
                <p:nvPr/>
              </p:nvSpPr>
              <p:spPr bwMode="auto">
                <a:xfrm>
                  <a:off x="3527" y="331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7" name="Line 370"/>
                <p:cNvSpPr>
                  <a:spLocks noChangeShapeType="1"/>
                </p:cNvSpPr>
                <p:nvPr/>
              </p:nvSpPr>
              <p:spPr bwMode="auto">
                <a:xfrm>
                  <a:off x="3527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8" name="Rectangle 371"/>
                <p:cNvSpPr>
                  <a:spLocks noChangeArrowheads="1"/>
                </p:cNvSpPr>
                <p:nvPr/>
              </p:nvSpPr>
              <p:spPr bwMode="auto">
                <a:xfrm>
                  <a:off x="5341" y="331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19" name="Line 372"/>
                <p:cNvSpPr>
                  <a:spLocks noChangeShapeType="1"/>
                </p:cNvSpPr>
                <p:nvPr/>
              </p:nvSpPr>
              <p:spPr bwMode="auto">
                <a:xfrm>
                  <a:off x="5341" y="331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0" name="Rectangle 373"/>
                <p:cNvSpPr>
                  <a:spLocks noChangeArrowheads="1"/>
                </p:cNvSpPr>
                <p:nvPr/>
              </p:nvSpPr>
              <p:spPr bwMode="auto">
                <a:xfrm>
                  <a:off x="759" y="358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latin typeface="標楷體" pitchFamily="65" charset="-120"/>
                      <a:ea typeface="標楷體" pitchFamily="65" charset="-120"/>
                    </a:rPr>
                    <a:t>基礎建設</a:t>
                  </a:r>
                  <a:endParaRPr lang="zh-TW" altLang="en-US" sz="2400">
                    <a:latin typeface="Times New Roman" pitchFamily="18" charset="0"/>
                  </a:endParaRPr>
                </a:p>
              </p:txBody>
            </p:sp>
            <p:sp>
              <p:nvSpPr>
                <p:cNvPr id="52421" name="Rectangle 374"/>
                <p:cNvSpPr>
                  <a:spLocks noChangeArrowheads="1"/>
                </p:cNvSpPr>
                <p:nvPr/>
              </p:nvSpPr>
              <p:spPr bwMode="auto">
                <a:xfrm>
                  <a:off x="2060" y="3581"/>
                  <a:ext cx="11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rgbClr val="FFFF00"/>
                      </a:solidFill>
                      <a:latin typeface="標楷體" pitchFamily="65" charset="-120"/>
                      <a:ea typeface="標楷體" pitchFamily="65" charset="-120"/>
                    </a:rPr>
                    <a:t>公路鐵路航空網</a:t>
                  </a:r>
                  <a:endParaRPr lang="zh-TW" altLang="en-US" sz="2400">
                    <a:solidFill>
                      <a:srgbClr val="FFFF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22" name="Rectangle 375"/>
                <p:cNvSpPr>
                  <a:spLocks noChangeArrowheads="1"/>
                </p:cNvSpPr>
                <p:nvPr/>
              </p:nvSpPr>
              <p:spPr bwMode="auto">
                <a:xfrm>
                  <a:off x="3716" y="3581"/>
                  <a:ext cx="80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高速資訊網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23" name="Rectangle 376"/>
                <p:cNvSpPr>
                  <a:spLocks noChangeArrowheads="1"/>
                </p:cNvSpPr>
                <p:nvPr/>
              </p:nvSpPr>
              <p:spPr bwMode="auto">
                <a:xfrm>
                  <a:off x="4518" y="3581"/>
                  <a:ext cx="64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TW" altLang="en-US" sz="2000" b="1">
                      <a:solidFill>
                        <a:schemeClr val="hlink"/>
                      </a:solidFill>
                      <a:latin typeface="標楷體" pitchFamily="65" charset="-120"/>
                      <a:ea typeface="標楷體" pitchFamily="65" charset="-120"/>
                    </a:rPr>
                    <a:t>、知識網</a:t>
                  </a:r>
                  <a:endParaRPr lang="zh-TW" altLang="en-US" sz="2400">
                    <a:solidFill>
                      <a:schemeClr val="hlin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424" name="Rectangle 377"/>
                <p:cNvSpPr>
                  <a:spLocks noChangeArrowheads="1"/>
                </p:cNvSpPr>
                <p:nvPr/>
              </p:nvSpPr>
              <p:spPr bwMode="auto">
                <a:xfrm>
                  <a:off x="442" y="355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5" name="Line 378"/>
                <p:cNvSpPr>
                  <a:spLocks noChangeShapeType="1"/>
                </p:cNvSpPr>
                <p:nvPr/>
              </p:nvSpPr>
              <p:spPr bwMode="auto">
                <a:xfrm>
                  <a:off x="442" y="35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6" name="Rectangle 379"/>
                <p:cNvSpPr>
                  <a:spLocks noChangeArrowheads="1"/>
                </p:cNvSpPr>
                <p:nvPr/>
              </p:nvSpPr>
              <p:spPr bwMode="auto">
                <a:xfrm>
                  <a:off x="453" y="3552"/>
                  <a:ext cx="125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7" name="Line 380"/>
                <p:cNvSpPr>
                  <a:spLocks noChangeShapeType="1"/>
                </p:cNvSpPr>
                <p:nvPr/>
              </p:nvSpPr>
              <p:spPr bwMode="auto">
                <a:xfrm>
                  <a:off x="453" y="355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8" name="Rectangle 381"/>
                <p:cNvSpPr>
                  <a:spLocks noChangeArrowheads="1"/>
                </p:cNvSpPr>
                <p:nvPr/>
              </p:nvSpPr>
              <p:spPr bwMode="auto">
                <a:xfrm>
                  <a:off x="1711" y="355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29" name="Line 382"/>
                <p:cNvSpPr>
                  <a:spLocks noChangeShapeType="1"/>
                </p:cNvSpPr>
                <p:nvPr/>
              </p:nvSpPr>
              <p:spPr bwMode="auto">
                <a:xfrm>
                  <a:off x="1711" y="35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0" name="Line 383"/>
                <p:cNvSpPr>
                  <a:spLocks noChangeShapeType="1"/>
                </p:cNvSpPr>
                <p:nvPr/>
              </p:nvSpPr>
              <p:spPr bwMode="auto">
                <a:xfrm>
                  <a:off x="1711" y="355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1" name="Rectangle 384"/>
                <p:cNvSpPr>
                  <a:spLocks noChangeArrowheads="1"/>
                </p:cNvSpPr>
                <p:nvPr/>
              </p:nvSpPr>
              <p:spPr bwMode="auto">
                <a:xfrm>
                  <a:off x="1717" y="3552"/>
                  <a:ext cx="1810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2" name="Line 385"/>
                <p:cNvSpPr>
                  <a:spLocks noChangeShapeType="1"/>
                </p:cNvSpPr>
                <p:nvPr/>
              </p:nvSpPr>
              <p:spPr bwMode="auto">
                <a:xfrm>
                  <a:off x="1717" y="3552"/>
                  <a:ext cx="1810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3" name="Rectangle 386"/>
                <p:cNvSpPr>
                  <a:spLocks noChangeArrowheads="1"/>
                </p:cNvSpPr>
                <p:nvPr/>
              </p:nvSpPr>
              <p:spPr bwMode="auto">
                <a:xfrm>
                  <a:off x="3527" y="3552"/>
                  <a:ext cx="6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4" name="Line 387"/>
                <p:cNvSpPr>
                  <a:spLocks noChangeShapeType="1"/>
                </p:cNvSpPr>
                <p:nvPr/>
              </p:nvSpPr>
              <p:spPr bwMode="auto">
                <a:xfrm>
                  <a:off x="3527" y="3552"/>
                  <a:ext cx="6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5" name="Line 388"/>
                <p:cNvSpPr>
                  <a:spLocks noChangeShapeType="1"/>
                </p:cNvSpPr>
                <p:nvPr/>
              </p:nvSpPr>
              <p:spPr bwMode="auto">
                <a:xfrm>
                  <a:off x="3527" y="3552"/>
                  <a:ext cx="1" cy="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6" name="Rectangle 389"/>
                <p:cNvSpPr>
                  <a:spLocks noChangeArrowheads="1"/>
                </p:cNvSpPr>
                <p:nvPr/>
              </p:nvSpPr>
              <p:spPr bwMode="auto">
                <a:xfrm>
                  <a:off x="3533" y="3552"/>
                  <a:ext cx="1808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7" name="Line 390"/>
                <p:cNvSpPr>
                  <a:spLocks noChangeShapeType="1"/>
                </p:cNvSpPr>
                <p:nvPr/>
              </p:nvSpPr>
              <p:spPr bwMode="auto">
                <a:xfrm>
                  <a:off x="3533" y="3552"/>
                  <a:ext cx="180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8" name="Rectangle 391"/>
                <p:cNvSpPr>
                  <a:spLocks noChangeArrowheads="1"/>
                </p:cNvSpPr>
                <p:nvPr/>
              </p:nvSpPr>
              <p:spPr bwMode="auto">
                <a:xfrm>
                  <a:off x="5341" y="3552"/>
                  <a:ext cx="11" cy="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39" name="Line 392"/>
                <p:cNvSpPr>
                  <a:spLocks noChangeShapeType="1"/>
                </p:cNvSpPr>
                <p:nvPr/>
              </p:nvSpPr>
              <p:spPr bwMode="auto">
                <a:xfrm>
                  <a:off x="5341" y="355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0" name="Rectangle 393"/>
                <p:cNvSpPr>
                  <a:spLocks noChangeArrowheads="1"/>
                </p:cNvSpPr>
                <p:nvPr/>
              </p:nvSpPr>
              <p:spPr bwMode="auto">
                <a:xfrm>
                  <a:off x="442" y="3557"/>
                  <a:ext cx="11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1" name="Line 394"/>
                <p:cNvSpPr>
                  <a:spLocks noChangeShapeType="1"/>
                </p:cNvSpPr>
                <p:nvPr/>
              </p:nvSpPr>
              <p:spPr bwMode="auto">
                <a:xfrm>
                  <a:off x="442" y="355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2" name="Rectangle 395"/>
                <p:cNvSpPr>
                  <a:spLocks noChangeArrowheads="1"/>
                </p:cNvSpPr>
                <p:nvPr/>
              </p:nvSpPr>
              <p:spPr bwMode="auto">
                <a:xfrm>
                  <a:off x="442" y="3792"/>
                  <a:ext cx="11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3" name="Line 396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4" name="Line 397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" cy="1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5" name="Rectangle 398"/>
                <p:cNvSpPr>
                  <a:spLocks noChangeArrowheads="1"/>
                </p:cNvSpPr>
                <p:nvPr/>
              </p:nvSpPr>
              <p:spPr bwMode="auto">
                <a:xfrm>
                  <a:off x="442" y="3792"/>
                  <a:ext cx="11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6" name="Line 399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1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7" name="Line 400"/>
                <p:cNvSpPr>
                  <a:spLocks noChangeShapeType="1"/>
                </p:cNvSpPr>
                <p:nvPr/>
              </p:nvSpPr>
              <p:spPr bwMode="auto">
                <a:xfrm>
                  <a:off x="442" y="3792"/>
                  <a:ext cx="1" cy="1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8" name="Rectangle 401"/>
                <p:cNvSpPr>
                  <a:spLocks noChangeArrowheads="1"/>
                </p:cNvSpPr>
                <p:nvPr/>
              </p:nvSpPr>
              <p:spPr bwMode="auto">
                <a:xfrm>
                  <a:off x="453" y="3792"/>
                  <a:ext cx="1258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49" name="Line 402"/>
                <p:cNvSpPr>
                  <a:spLocks noChangeShapeType="1"/>
                </p:cNvSpPr>
                <p:nvPr/>
              </p:nvSpPr>
              <p:spPr bwMode="auto">
                <a:xfrm>
                  <a:off x="453" y="3792"/>
                  <a:ext cx="1258" cy="1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0" name="Rectangle 403"/>
                <p:cNvSpPr>
                  <a:spLocks noChangeArrowheads="1"/>
                </p:cNvSpPr>
                <p:nvPr/>
              </p:nvSpPr>
              <p:spPr bwMode="auto">
                <a:xfrm>
                  <a:off x="1711" y="3557"/>
                  <a:ext cx="6" cy="235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1" name="Line 404"/>
                <p:cNvSpPr>
                  <a:spLocks noChangeShapeType="1"/>
                </p:cNvSpPr>
                <p:nvPr/>
              </p:nvSpPr>
              <p:spPr bwMode="auto">
                <a:xfrm>
                  <a:off x="1711" y="3557"/>
                  <a:ext cx="1" cy="23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2452" name="Rectangle 405"/>
                <p:cNvSpPr>
                  <a:spLocks noChangeArrowheads="1"/>
                </p:cNvSpPr>
                <p:nvPr/>
              </p:nvSpPr>
              <p:spPr bwMode="auto">
                <a:xfrm>
                  <a:off x="1711" y="3792"/>
                  <a:ext cx="12" cy="11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52235" name="Line 406"/>
              <p:cNvSpPr>
                <a:spLocks noChangeShapeType="1"/>
              </p:cNvSpPr>
              <p:nvPr/>
            </p:nvSpPr>
            <p:spPr bwMode="auto">
              <a:xfrm>
                <a:off x="1711" y="4021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6" name="Line 407"/>
              <p:cNvSpPr>
                <a:spLocks noChangeShapeType="1"/>
              </p:cNvSpPr>
              <p:nvPr/>
            </p:nvSpPr>
            <p:spPr bwMode="auto">
              <a:xfrm>
                <a:off x="1711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7" name="Rectangle 408"/>
              <p:cNvSpPr>
                <a:spLocks noChangeArrowheads="1"/>
              </p:cNvSpPr>
              <p:nvPr/>
            </p:nvSpPr>
            <p:spPr bwMode="auto">
              <a:xfrm>
                <a:off x="1723" y="4021"/>
                <a:ext cx="1804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8" name="Line 409"/>
              <p:cNvSpPr>
                <a:spLocks noChangeShapeType="1"/>
              </p:cNvSpPr>
              <p:nvPr/>
            </p:nvSpPr>
            <p:spPr bwMode="auto">
              <a:xfrm>
                <a:off x="1723" y="4021"/>
                <a:ext cx="180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39" name="Line 410"/>
              <p:cNvSpPr>
                <a:spLocks noChangeShapeType="1"/>
              </p:cNvSpPr>
              <p:nvPr/>
            </p:nvSpPr>
            <p:spPr bwMode="auto">
              <a:xfrm>
                <a:off x="3527" y="3786"/>
                <a:ext cx="1" cy="2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0" name="Rectangle 411"/>
              <p:cNvSpPr>
                <a:spLocks noChangeArrowheads="1"/>
              </p:cNvSpPr>
              <p:nvPr/>
            </p:nvSpPr>
            <p:spPr bwMode="auto">
              <a:xfrm>
                <a:off x="3527" y="4021"/>
                <a:ext cx="12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1" name="Line 412"/>
              <p:cNvSpPr>
                <a:spLocks noChangeShapeType="1"/>
              </p:cNvSpPr>
              <p:nvPr/>
            </p:nvSpPr>
            <p:spPr bwMode="auto">
              <a:xfrm>
                <a:off x="3527" y="4021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2" name="Line 413"/>
              <p:cNvSpPr>
                <a:spLocks noChangeShapeType="1"/>
              </p:cNvSpPr>
              <p:nvPr/>
            </p:nvSpPr>
            <p:spPr bwMode="auto">
              <a:xfrm>
                <a:off x="3527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3" name="Rectangle 414"/>
              <p:cNvSpPr>
                <a:spLocks noChangeArrowheads="1"/>
              </p:cNvSpPr>
              <p:nvPr/>
            </p:nvSpPr>
            <p:spPr bwMode="auto">
              <a:xfrm>
                <a:off x="3539" y="4021"/>
                <a:ext cx="1802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4" name="Line 415"/>
              <p:cNvSpPr>
                <a:spLocks noChangeShapeType="1"/>
              </p:cNvSpPr>
              <p:nvPr/>
            </p:nvSpPr>
            <p:spPr bwMode="auto">
              <a:xfrm>
                <a:off x="3539" y="4021"/>
                <a:ext cx="180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5" name="Rectangle 416"/>
              <p:cNvSpPr>
                <a:spLocks noChangeArrowheads="1"/>
              </p:cNvSpPr>
              <p:nvPr/>
            </p:nvSpPr>
            <p:spPr bwMode="auto">
              <a:xfrm>
                <a:off x="5341" y="3786"/>
                <a:ext cx="11" cy="23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6" name="Line 417"/>
              <p:cNvSpPr>
                <a:spLocks noChangeShapeType="1"/>
              </p:cNvSpPr>
              <p:nvPr/>
            </p:nvSpPr>
            <p:spPr bwMode="auto">
              <a:xfrm>
                <a:off x="5341" y="3786"/>
                <a:ext cx="1" cy="23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7" name="Rectangle 418"/>
              <p:cNvSpPr>
                <a:spLocks noChangeArrowheads="1"/>
              </p:cNvSpPr>
              <p:nvPr/>
            </p:nvSpPr>
            <p:spPr bwMode="auto">
              <a:xfrm>
                <a:off x="5341" y="4021"/>
                <a:ext cx="11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8" name="Line 419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49" name="Line 420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50" name="Rectangle 421"/>
              <p:cNvSpPr>
                <a:spLocks noChangeArrowheads="1"/>
              </p:cNvSpPr>
              <p:nvPr/>
            </p:nvSpPr>
            <p:spPr bwMode="auto">
              <a:xfrm>
                <a:off x="5341" y="4021"/>
                <a:ext cx="11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51" name="Line 422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52252" name="Line 423"/>
              <p:cNvSpPr>
                <a:spLocks noChangeShapeType="1"/>
              </p:cNvSpPr>
              <p:nvPr/>
            </p:nvSpPr>
            <p:spPr bwMode="auto">
              <a:xfrm>
                <a:off x="5341" y="4021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597864" name="Rectangle 4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新經濟特質比較</a:t>
            </a:r>
          </a:p>
        </p:txBody>
      </p:sp>
      <p:pic>
        <p:nvPicPr>
          <p:cNvPr id="52230" name="Picture 427" descr="j028278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188913"/>
            <a:ext cx="127635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977F1-DF1B-4E16-9BAA-1FAA90A27E54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64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zh-TW" smtClean="0">
                <a:latin typeface="標楷體" pitchFamily="65" charset="-120"/>
              </a:rPr>
              <a:t>如何發展我國的知識經濟？</a:t>
            </a:r>
            <a:endParaRPr lang="zh-TW" altLang="en-US" smtClean="0">
              <a:latin typeface="標楷體" pitchFamily="65" charset="-120"/>
            </a:endParaRPr>
          </a:p>
        </p:txBody>
      </p:sp>
      <p:sp>
        <p:nvSpPr>
          <p:cNvPr id="1646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6832600" cy="4824412"/>
          </a:xfrm>
          <a:noFill/>
        </p:spPr>
        <p:txBody>
          <a:bodyPr lIns="92075" tIns="46038" rIns="92075" bIns="46038"/>
          <a:lstStyle/>
          <a:p>
            <a:pPr marL="901700" indent="-901700" algn="just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zh-TW" sz="2600" smtClean="0">
                <a:latin typeface="標楷體" pitchFamily="65" charset="-120"/>
              </a:rPr>
              <a:t> </a:t>
            </a:r>
            <a:r>
              <a:rPr lang="zh-TW" altLang="en-US" sz="2600" b="1" smtClean="0">
                <a:latin typeface="標楷體" pitchFamily="65" charset="-120"/>
              </a:rPr>
              <a:t>一、以「建立創新與創業機制」及「推廣資訊科技與網際網路應用」為動力，加速知識轉變成為實際運用的過程：</a:t>
            </a:r>
          </a:p>
          <a:p>
            <a:pPr marL="1366838" lvl="1" algn="just" eaLnBrk="1" hangingPunct="1">
              <a:lnSpc>
                <a:spcPct val="80000"/>
              </a:lnSpc>
              <a:spcBef>
                <a:spcPct val="25000"/>
              </a:spcBef>
            </a:pPr>
            <a:r>
              <a:rPr lang="zh-TW" altLang="en-US" sz="2600" b="1" smtClean="0">
                <a:latin typeface="標楷體" pitchFamily="65" charset="-120"/>
              </a:rPr>
              <a:t>使成熟之研發成果可迅速商品化，建立新興產業；</a:t>
            </a:r>
          </a:p>
          <a:p>
            <a:pPr marL="1366838" lvl="1" algn="just" eaLnBrk="1" hangingPunct="1">
              <a:lnSpc>
                <a:spcPct val="80000"/>
              </a:lnSpc>
              <a:spcBef>
                <a:spcPct val="25000"/>
              </a:spcBef>
            </a:pPr>
            <a:r>
              <a:rPr lang="zh-TW" altLang="en-US" sz="2600" b="1" smtClean="0">
                <a:latin typeface="標楷體" pitchFamily="65" charset="-120"/>
              </a:rPr>
              <a:t>使既有產業因降低成本、提高附加價值而提升競爭力；</a:t>
            </a:r>
          </a:p>
          <a:p>
            <a:pPr marL="1366838" lvl="1" algn="just" eaLnBrk="1" hangingPunct="1">
              <a:lnSpc>
                <a:spcPct val="80000"/>
              </a:lnSpc>
              <a:spcBef>
                <a:spcPct val="25000"/>
              </a:spcBef>
            </a:pPr>
            <a:r>
              <a:rPr lang="zh-TW" altLang="en-US" sz="2600" b="1" smtClean="0">
                <a:latin typeface="標楷體" pitchFamily="65" charset="-120"/>
              </a:rPr>
              <a:t>使推動知識運用而創造之新市場需求，成為孕育新興產業的溫床，以帶動知識密集型產業之發展。</a:t>
            </a:r>
          </a:p>
          <a:p>
            <a:pPr marL="901700" indent="-901700" algn="just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zh-TW" altLang="zh-TW" sz="2600" b="1" smtClean="0">
                <a:latin typeface="標楷體" pitchFamily="65" charset="-120"/>
              </a:rPr>
              <a:t> 二、</a:t>
            </a:r>
            <a:r>
              <a:rPr lang="zh-TW" altLang="en-US" sz="2600" b="1" smtClean="0">
                <a:latin typeface="標楷體" pitchFamily="65" charset="-120"/>
              </a:rPr>
              <a:t>知識經濟時代的政府必須是服務型政府、學習型政府、更是</a:t>
            </a:r>
            <a:r>
              <a:rPr lang="zh-TW" altLang="en-US" sz="2600" b="1" smtClean="0">
                <a:solidFill>
                  <a:srgbClr val="FFFF00"/>
                </a:solidFill>
                <a:latin typeface="標楷體" pitchFamily="65" charset="-120"/>
              </a:rPr>
              <a:t>知識型政府</a:t>
            </a:r>
            <a:r>
              <a:rPr lang="zh-TW" altLang="en-US" sz="2600" b="1" smtClean="0">
                <a:latin typeface="標楷體" pitchFamily="65" charset="-120"/>
              </a:rPr>
              <a:t>。</a:t>
            </a:r>
            <a:endParaRPr lang="zh-TW" altLang="en-US" sz="2600" smtClean="0">
              <a:latin typeface="標楷體" pitchFamily="65" charset="-12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838200" y="304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288925" algn="just"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zh-TW" altLang="zh-TW" sz="3200" u="sng">
              <a:solidFill>
                <a:srgbClr val="CC3300"/>
              </a:solidFill>
              <a:latin typeface="標楷體" pitchFamily="65" charset="-120"/>
              <a:ea typeface="標楷體" pitchFamily="65" charset="-120"/>
            </a:endParaRPr>
          </a:p>
          <a:p>
            <a:pPr indent="288925" algn="just"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</a:pPr>
            <a:endParaRPr lang="zh-TW" altLang="zh-TW" sz="2400" b="1">
              <a:solidFill>
                <a:srgbClr val="0066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5302" name="Text Box 5"/>
          <p:cNvSpPr txBox="1">
            <a:spLocks noChangeArrowheads="1"/>
          </p:cNvSpPr>
          <p:nvPr/>
        </p:nvSpPr>
        <p:spPr bwMode="auto">
          <a:xfrm>
            <a:off x="2484438" y="6165850"/>
            <a:ext cx="4608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>
                <a:solidFill>
                  <a:srgbClr val="000099"/>
                </a:solidFill>
                <a:ea typeface="標楷體" pitchFamily="65" charset="-120"/>
              </a:rPr>
              <a:t>資料來源：修改自經建會</a:t>
            </a:r>
            <a:r>
              <a:rPr lang="zh-TW" altLang="zh-TW">
                <a:solidFill>
                  <a:srgbClr val="000099"/>
                </a:solidFill>
                <a:ea typeface="標楷體" pitchFamily="65" charset="-120"/>
              </a:rPr>
              <a:t>何副主任委員美玥</a:t>
            </a:r>
            <a:endParaRPr lang="zh-TW" altLang="en-US">
              <a:solidFill>
                <a:srgbClr val="000099"/>
              </a:solidFill>
              <a:ea typeface="標楷體" pitchFamily="65" charset="-120"/>
            </a:endParaRPr>
          </a:p>
        </p:txBody>
      </p:sp>
      <p:pic>
        <p:nvPicPr>
          <p:cNvPr id="55303" name="Picture 6" descr="j019875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51725" y="4835525"/>
            <a:ext cx="1692275" cy="13128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65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DD8D4-6D82-4EF9-BFCB-A6382A03352D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838200" y="4495800"/>
            <a:ext cx="7543800" cy="1752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1477635" name="Picture 3" descr="23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57200"/>
            <a:ext cx="6781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77636" name="Text Box 4"/>
          <p:cNvSpPr txBox="1">
            <a:spLocks noChangeArrowheads="1"/>
          </p:cNvSpPr>
          <p:nvPr/>
        </p:nvSpPr>
        <p:spPr bwMode="auto">
          <a:xfrm>
            <a:off x="762000" y="4495800"/>
            <a:ext cx="7924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solidFill>
                  <a:srgbClr val="FF66CC"/>
                </a:solidFill>
                <a:latin typeface="標楷體" pitchFamily="65" charset="-120"/>
                <a:ea typeface="標楷體" pitchFamily="65" charset="-120"/>
              </a:rPr>
              <a:t>誠如工商時報社論指出：究竟是台灣資訊技術不發達，還是官僚政府缺乏</a:t>
            </a:r>
            <a:r>
              <a:rPr lang="zh-TW" altLang="en-US" sz="2800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知識管理</a:t>
            </a:r>
            <a:r>
              <a:rPr lang="zh-TW" altLang="en-US" sz="2800">
                <a:solidFill>
                  <a:srgbClr val="FF66CC"/>
                </a:solidFill>
                <a:latin typeface="標楷體" pitchFamily="65" charset="-120"/>
                <a:ea typeface="標楷體" pitchFamily="65" charset="-120"/>
              </a:rPr>
              <a:t>而破壞了這種能力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，難道不值得言必稱「知識經濟」的新政府思考嗎？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763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3E7DF-C3CC-47AB-865D-37DFE8ECC22E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47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133475"/>
            <a:ext cx="8229600" cy="1143000"/>
          </a:xfrm>
          <a:solidFill>
            <a:srgbClr val="000066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66"/>
            </a:extrusionClr>
          </a:sp3d>
        </p:spPr>
        <p:txBody>
          <a:bodyPr>
            <a:flatTx/>
          </a:bodyPr>
          <a:lstStyle/>
          <a:p>
            <a:pPr eaLnBrk="1" hangingPunct="1">
              <a:defRPr/>
            </a:pPr>
            <a:r>
              <a:rPr lang="zh-TW" altLang="en-US" smtClean="0"/>
              <a:t>沒有</a:t>
            </a:r>
            <a:r>
              <a:rPr lang="en-US" altLang="zh-TW" smtClean="0">
                <a:solidFill>
                  <a:schemeClr val="hlink"/>
                </a:solidFill>
              </a:rPr>
              <a:t>『</a:t>
            </a:r>
            <a:r>
              <a:rPr lang="zh-TW" altLang="en-US" smtClean="0">
                <a:solidFill>
                  <a:schemeClr val="hlink"/>
                </a:solidFill>
              </a:rPr>
              <a:t>知識管理</a:t>
            </a:r>
            <a:r>
              <a:rPr lang="en-US" altLang="zh-TW" smtClean="0">
                <a:solidFill>
                  <a:schemeClr val="hlink"/>
                </a:solidFill>
              </a:rPr>
              <a:t>』</a:t>
            </a:r>
            <a:r>
              <a:rPr lang="zh-TW" altLang="en-US" smtClean="0"/>
              <a:t>的企業與政府，</a:t>
            </a:r>
            <a:br>
              <a:rPr lang="zh-TW" altLang="en-US" smtClean="0"/>
            </a:br>
            <a:r>
              <a:rPr lang="zh-TW" altLang="en-US" smtClean="0"/>
              <a:t>台灣會有</a:t>
            </a:r>
            <a:r>
              <a:rPr lang="en-US" altLang="zh-TW" smtClean="0">
                <a:solidFill>
                  <a:srgbClr val="FF99FF"/>
                </a:solidFill>
              </a:rPr>
              <a:t>『</a:t>
            </a:r>
            <a:r>
              <a:rPr lang="zh-TW" altLang="en-US" smtClean="0">
                <a:solidFill>
                  <a:srgbClr val="FF99FF"/>
                </a:solidFill>
              </a:rPr>
              <a:t>知識經濟</a:t>
            </a:r>
            <a:r>
              <a:rPr lang="en-US" altLang="zh-TW" smtClean="0">
                <a:solidFill>
                  <a:srgbClr val="FF99FF"/>
                </a:solidFill>
              </a:rPr>
              <a:t>』</a:t>
            </a:r>
            <a:r>
              <a:rPr lang="zh-TW" altLang="en-US" smtClean="0"/>
              <a:t>的產業嗎？</a:t>
            </a:r>
          </a:p>
        </p:txBody>
      </p:sp>
      <p:sp>
        <p:nvSpPr>
          <p:cNvPr id="1478659" name="Rectangle 3"/>
          <p:cNvSpPr>
            <a:spLocks noChangeArrowheads="1"/>
          </p:cNvSpPr>
          <p:nvPr/>
        </p:nvSpPr>
        <p:spPr bwMode="auto">
          <a:xfrm>
            <a:off x="762000" y="3429000"/>
            <a:ext cx="7986713" cy="1143000"/>
          </a:xfrm>
          <a:prstGeom prst="rect">
            <a:avLst/>
          </a:prstGeom>
          <a:solidFill>
            <a:srgbClr val="336600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00"/>
            </a:extrusion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沒有</a:t>
            </a:r>
            <a:r>
              <a:rPr lang="en-US" altLang="zh-TW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『</a:t>
            </a:r>
            <a:r>
              <a:rPr lang="zh-TW" alt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學習型</a:t>
            </a:r>
            <a:r>
              <a:rPr lang="en-US" altLang="zh-TW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』</a:t>
            </a: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的企業與政府，</a:t>
            </a:r>
            <a:b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</a:b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台灣會有</a:t>
            </a:r>
            <a:r>
              <a:rPr lang="en-US" altLang="zh-TW" sz="4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『</a:t>
            </a:r>
            <a:r>
              <a:rPr lang="zh-TW" altLang="en-US" sz="4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知識管理</a:t>
            </a:r>
            <a:r>
              <a:rPr lang="en-US" altLang="zh-TW" sz="4000" b="1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』</a:t>
            </a: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的發展嗎？</a:t>
            </a:r>
          </a:p>
        </p:txBody>
      </p:sp>
      <p:pic>
        <p:nvPicPr>
          <p:cNvPr id="57349" name="Picture 4" descr="j025442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86550" y="5049838"/>
            <a:ext cx="1733550" cy="1009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8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8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8658" grpId="0" animBg="1" autoUpdateAnimBg="0"/>
      <p:bldP spid="1478659" grpId="0" animBg="1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19</TotalTime>
  <Words>382</Words>
  <Application>Microsoft Office PowerPoint</Application>
  <PresentationFormat>如螢幕大小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MS PGothic</vt:lpstr>
      <vt:lpstr>標楷體</vt:lpstr>
      <vt:lpstr>Arial</vt:lpstr>
      <vt:lpstr>Symbol</vt:lpstr>
      <vt:lpstr>Times New Roman</vt:lpstr>
      <vt:lpstr>教學目標</vt:lpstr>
      <vt:lpstr>知識經濟就是將知識轉化為金錢利潤</vt:lpstr>
      <vt:lpstr>知識經濟時代的生產要素</vt:lpstr>
      <vt:lpstr>何謂知識經濟？</vt:lpstr>
      <vt:lpstr>新經濟特質比較</vt:lpstr>
      <vt:lpstr>如何發展我國的知識經濟？</vt:lpstr>
      <vt:lpstr>PowerPoint 簡報</vt:lpstr>
      <vt:lpstr>沒有『知識管理』的企業與政府， 台灣會有『知識經濟』的產業嗎？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知識經濟時代的生產要素</dc:title>
  <dc:creator>Your User Name</dc:creator>
  <cp:lastModifiedBy>George Lee</cp:lastModifiedBy>
  <cp:revision>9</cp:revision>
  <dcterms:created xsi:type="dcterms:W3CDTF">2010-07-13T09:33:29Z</dcterms:created>
  <dcterms:modified xsi:type="dcterms:W3CDTF">2017-09-12T01:44:27Z</dcterms:modified>
</cp:coreProperties>
</file>